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FF"/>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8/18/2024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8/18/2024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4712" y="2260599"/>
            <a:ext cx="8001000" cy="2971801"/>
          </a:xfrm>
        </p:spPr>
        <p:txBody>
          <a:bodyPr>
            <a:noAutofit/>
          </a:bodyPr>
          <a:lstStyle/>
          <a:p>
            <a:pPr lvl="0" algn="ctr" defTabSz="914400" rtl="1">
              <a:spcBef>
                <a:spcPts val="0"/>
              </a:spcBef>
            </a:pPr>
            <a:r>
              <a:rPr lang="fa-IR" sz="4400" b="1" kern="0" cap="none" dirty="0">
                <a:ln>
                  <a:noFill/>
                </a:ln>
                <a:solidFill>
                  <a:srgbClr val="F7EFF6"/>
                </a:solidFill>
                <a:latin typeface="Adobe Gothic Std B"/>
                <a:cs typeface="Arial"/>
                <a:sym typeface="Arial"/>
              </a:rPr>
              <a:t>عنوان: “تشخیص زودهنگام تومور مغزی با استفاده از تصاویر </a:t>
            </a:r>
            <a:r>
              <a:rPr lang="en-US" sz="4400" b="1" kern="0" cap="none" dirty="0">
                <a:ln>
                  <a:noFill/>
                </a:ln>
                <a:solidFill>
                  <a:srgbClr val="F7EFF6"/>
                </a:solidFill>
                <a:latin typeface="Adobe Gothic Std B"/>
                <a:cs typeface="Arial"/>
                <a:sym typeface="Arial"/>
              </a:rPr>
              <a:t>MRI</a:t>
            </a:r>
            <a:r>
              <a:rPr lang="en-US" sz="4400" b="1" kern="0" cap="none" dirty="0" smtClean="0">
                <a:ln>
                  <a:noFill/>
                </a:ln>
                <a:solidFill>
                  <a:srgbClr val="F7EFF6"/>
                </a:solidFill>
                <a:latin typeface="Adobe Gothic Std B"/>
                <a:cs typeface="Arial"/>
                <a:sym typeface="Arial"/>
              </a:rPr>
              <a:t>”</a:t>
            </a:r>
            <a:r>
              <a:rPr lang="fa-IR" sz="4400" b="1" kern="0" cap="none" dirty="0" smtClean="0">
                <a:ln>
                  <a:noFill/>
                </a:ln>
                <a:solidFill>
                  <a:srgbClr val="F7EFF6"/>
                </a:solidFill>
                <a:latin typeface="Adobe Gothic Std B"/>
                <a:cs typeface="Arial"/>
                <a:sym typeface="Arial"/>
              </a:rPr>
              <a:t/>
            </a:r>
            <a:br>
              <a:rPr lang="fa-IR" sz="4400" b="1" kern="0" cap="none" dirty="0" smtClean="0">
                <a:ln>
                  <a:noFill/>
                </a:ln>
                <a:solidFill>
                  <a:srgbClr val="F7EFF6"/>
                </a:solidFill>
                <a:latin typeface="Adobe Gothic Std B"/>
                <a:cs typeface="Arial"/>
                <a:sym typeface="Arial"/>
              </a:rPr>
            </a:br>
            <a:r>
              <a:rPr lang="en-US" sz="3600" b="1" kern="0" cap="none" dirty="0">
                <a:ln>
                  <a:noFill/>
                </a:ln>
                <a:solidFill>
                  <a:srgbClr val="F7EFF6"/>
                </a:solidFill>
                <a:latin typeface="Adobe Gothic Std B"/>
                <a:cs typeface="Arial"/>
                <a:sym typeface="Arial"/>
              </a:rPr>
              <a:t/>
            </a:r>
            <a:br>
              <a:rPr lang="en-US" sz="3600" b="1" kern="0" cap="none" dirty="0">
                <a:ln>
                  <a:noFill/>
                </a:ln>
                <a:solidFill>
                  <a:srgbClr val="F7EFF6"/>
                </a:solidFill>
                <a:latin typeface="Adobe Gothic Std B"/>
                <a:cs typeface="Arial"/>
                <a:sym typeface="Arial"/>
              </a:rPr>
            </a:br>
            <a:r>
              <a:rPr lang="en-US" sz="3600" b="1" kern="0" cap="none" dirty="0">
                <a:ln>
                  <a:noFill/>
                </a:ln>
                <a:solidFill>
                  <a:srgbClr val="F7EFF6"/>
                </a:solidFill>
                <a:latin typeface="Adobe Gothic Std B"/>
                <a:cs typeface="Arial"/>
                <a:sym typeface="Arial"/>
              </a:rPr>
              <a:t/>
            </a:r>
            <a:br>
              <a:rPr lang="en-US" sz="3600" b="1" kern="0" cap="none" dirty="0">
                <a:ln>
                  <a:noFill/>
                </a:ln>
                <a:solidFill>
                  <a:srgbClr val="F7EFF6"/>
                </a:solidFill>
                <a:latin typeface="Adobe Gothic Std B"/>
                <a:cs typeface="Arial"/>
                <a:sym typeface="Arial"/>
              </a:rPr>
            </a:br>
            <a:r>
              <a:rPr lang="fa-IR" sz="2800" b="1" kern="0" cap="none" dirty="0">
                <a:ln>
                  <a:noFill/>
                </a:ln>
                <a:solidFill>
                  <a:srgbClr val="F7EFF6"/>
                </a:solidFill>
                <a:latin typeface="Adobe Gothic Std B"/>
                <a:cs typeface="Arial"/>
                <a:sym typeface="Arial"/>
              </a:rPr>
              <a:t>ارائه دهنده: آناهید زارع</a:t>
            </a:r>
            <a:r>
              <a:rPr lang="fa-IR" sz="1600" b="1" kern="0" cap="none" dirty="0">
                <a:ln>
                  <a:noFill/>
                </a:ln>
                <a:solidFill>
                  <a:srgbClr val="F7EFF6"/>
                </a:solidFill>
                <a:latin typeface="Adobe Gothic Std B"/>
                <a:cs typeface="Arial"/>
                <a:sym typeface="Arial"/>
              </a:rPr>
              <a:t/>
            </a:r>
            <a:br>
              <a:rPr lang="fa-IR" sz="1600" b="1" kern="0" cap="none" dirty="0">
                <a:ln>
                  <a:noFill/>
                </a:ln>
                <a:solidFill>
                  <a:srgbClr val="F7EFF6"/>
                </a:solidFill>
                <a:latin typeface="Adobe Gothic Std B"/>
                <a:cs typeface="Arial"/>
                <a:sym typeface="Arial"/>
              </a:rPr>
            </a:br>
            <a:endParaRPr lang="en-US" sz="5400" dirty="0"/>
          </a:p>
        </p:txBody>
      </p:sp>
    </p:spTree>
    <p:extLst>
      <p:ext uri="{BB962C8B-B14F-4D97-AF65-F5344CB8AC3E}">
        <p14:creationId xmlns:p14="http://schemas.microsoft.com/office/powerpoint/2010/main" val="33549148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 y="254000"/>
            <a:ext cx="7823200" cy="6604000"/>
          </a:xfrm>
        </p:spPr>
        <p:txBody>
          <a:bodyPr>
            <a:normAutofit lnSpcReduction="10000"/>
          </a:bodyPr>
          <a:lstStyle/>
          <a:p>
            <a:pPr algn="r" rtl="1">
              <a:buFont typeface="+mj-lt"/>
              <a:buAutoNum type="arabicPeriod"/>
            </a:pPr>
            <a:r>
              <a:rPr lang="fa-IR" b="1" dirty="0" smtClean="0">
                <a:solidFill>
                  <a:schemeClr val="tx2">
                    <a:lumMod val="20000"/>
                    <a:lumOff val="80000"/>
                  </a:schemeClr>
                </a:solidFill>
                <a:latin typeface="Arial" panose="020B0604020202020204" pitchFamily="34" charset="0"/>
                <a:cs typeface="Arial" panose="020B0604020202020204" pitchFamily="34" charset="0"/>
              </a:rPr>
              <a:t>نیاز </a:t>
            </a:r>
            <a:r>
              <a:rPr lang="fa-IR" b="1" dirty="0">
                <a:solidFill>
                  <a:schemeClr val="tx2">
                    <a:lumMod val="20000"/>
                    <a:lumOff val="80000"/>
                  </a:schemeClr>
                </a:solidFill>
                <a:latin typeface="Arial" panose="020B0604020202020204" pitchFamily="34" charset="0"/>
                <a:cs typeface="Arial" panose="020B0604020202020204" pitchFamily="34" charset="0"/>
              </a:rPr>
              <a:t>به اعتبارسنجی بیشتر در محیط‌های بالینی واقعی:</a:t>
            </a:r>
          </a:p>
          <a:p>
            <a:pPr lvl="1" algn="r" rtl="1">
              <a:buFont typeface="+mj-lt"/>
              <a:buAutoNum type="arabicPeriod"/>
            </a:pPr>
            <a:r>
              <a:rPr lang="fa-IR" b="1" dirty="0">
                <a:solidFill>
                  <a:schemeClr val="bg1"/>
                </a:solidFill>
                <a:latin typeface="Arial" panose="020B0604020202020204" pitchFamily="34" charset="0"/>
                <a:cs typeface="Arial" panose="020B0604020202020204" pitchFamily="34" charset="0"/>
              </a:rPr>
              <a:t>یکی از چالش‌های اصلی این مطالعه، انتقال نتایج از محیط‌های آزمایشگاهی و داده‌های کنترل‌شده به محیط‌های بالینی واقعی است. شرایط بالینی واقعی شامل تنوع بیشتر در دستگاه‌های تصویربرداری و شرایط بیماران می‌شود که می‌تواند بر عملکرد مدل تأثیر بگذارد.</a:t>
            </a:r>
          </a:p>
          <a:p>
            <a:pPr algn="r" rtl="1">
              <a:buFont typeface="+mj-lt"/>
              <a:buAutoNum type="arabicPeriod"/>
            </a:pPr>
            <a:r>
              <a:rPr lang="fa-IR" b="1" dirty="0">
                <a:solidFill>
                  <a:schemeClr val="tx2">
                    <a:lumMod val="20000"/>
                    <a:lumOff val="80000"/>
                  </a:schemeClr>
                </a:solidFill>
                <a:latin typeface="Arial" panose="020B0604020202020204" pitchFamily="34" charset="0"/>
                <a:cs typeface="Arial" panose="020B0604020202020204" pitchFamily="34" charset="0"/>
              </a:rPr>
              <a:t>چالش‌های مربوط به تنوع داده‌ها و کیفیت تصویر:</a:t>
            </a:r>
          </a:p>
          <a:p>
            <a:pPr lvl="1" algn="r" rtl="1">
              <a:buFont typeface="+mj-lt"/>
              <a:buAutoNum type="arabicPeriod"/>
            </a:pPr>
            <a:r>
              <a:rPr lang="fa-IR" b="1" dirty="0">
                <a:solidFill>
                  <a:schemeClr val="bg1"/>
                </a:solidFill>
                <a:latin typeface="Arial" panose="020B0604020202020204" pitchFamily="34" charset="0"/>
                <a:cs typeface="Arial" panose="020B0604020202020204" pitchFamily="34" charset="0"/>
              </a:rPr>
              <a:t>داده‌های </a:t>
            </a:r>
            <a:r>
              <a:rPr lang="en-US" b="1" dirty="0" smtClean="0">
                <a:solidFill>
                  <a:schemeClr val="bg1"/>
                </a:solidFill>
                <a:latin typeface="Arial" panose="020B0604020202020204" pitchFamily="34" charset="0"/>
                <a:cs typeface="Arial" panose="020B0604020202020204" pitchFamily="34" charset="0"/>
              </a:rPr>
              <a:t>MRI</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ممکن است از منابع مختلفی با کیفیت‌های متفاوت جمع‌آوری شده باشند. این تفاوت‌ها می‌توانند بر عملکرد مدل تأثیر منفی بگذارند. نیاز به داده‌های متنوع و با کیفیت بالا برای آموزش مدل احساس می‌شود تا بتواند در شرایط مختلف به خوبی عمل کند</a:t>
            </a:r>
            <a:r>
              <a:rPr lang="fa-IR" b="1" dirty="0" smtClean="0">
                <a:solidFill>
                  <a:schemeClr val="bg1"/>
                </a:solidFill>
                <a:latin typeface="Arial" panose="020B0604020202020204" pitchFamily="34" charset="0"/>
                <a:cs typeface="Arial" panose="020B0604020202020204" pitchFamily="34" charset="0"/>
              </a:rPr>
              <a:t>.</a:t>
            </a:r>
          </a:p>
          <a:p>
            <a:pPr marL="457200" lvl="1" indent="0" algn="r" rtl="1">
              <a:buNone/>
            </a:pPr>
            <a:endParaRPr lang="fa-IR" b="1" dirty="0">
              <a:solidFill>
                <a:schemeClr val="bg1"/>
              </a:solidFill>
              <a:latin typeface="Arial" panose="020B0604020202020204" pitchFamily="34" charset="0"/>
              <a:cs typeface="Arial" panose="020B0604020202020204" pitchFamily="34" charset="0"/>
            </a:endParaRPr>
          </a:p>
          <a:p>
            <a:pPr marL="0" indent="0" algn="r" rtl="1">
              <a:buNone/>
            </a:pPr>
            <a:r>
              <a:rPr lang="fa-IR" b="1" dirty="0" smtClean="0">
                <a:solidFill>
                  <a:schemeClr val="tx2">
                    <a:lumMod val="20000"/>
                    <a:lumOff val="80000"/>
                  </a:schemeClr>
                </a:solidFill>
                <a:latin typeface="Arial" panose="020B0604020202020204" pitchFamily="34" charset="0"/>
                <a:cs typeface="Arial" panose="020B0604020202020204" pitchFamily="34" charset="0"/>
              </a:rPr>
              <a:t>1.ادغام </a:t>
            </a:r>
            <a:r>
              <a:rPr lang="fa-IR" b="1" dirty="0">
                <a:solidFill>
                  <a:schemeClr val="tx2">
                    <a:lumMod val="20000"/>
                    <a:lumOff val="80000"/>
                  </a:schemeClr>
                </a:solidFill>
                <a:latin typeface="Arial" panose="020B0604020202020204" pitchFamily="34" charset="0"/>
                <a:cs typeface="Arial" panose="020B0604020202020204" pitchFamily="34" charset="0"/>
              </a:rPr>
              <a:t>اطلاعات بالینی و جمعیت‌شناختی برای افزایش دقت تشخیص:</a:t>
            </a:r>
          </a:p>
          <a:p>
            <a:pPr marL="457200" lvl="1" indent="0" algn="r" rtl="1">
              <a:buNone/>
            </a:pPr>
            <a:r>
              <a:rPr lang="fa-IR" b="1" dirty="0">
                <a:solidFill>
                  <a:schemeClr val="bg1"/>
                </a:solidFill>
                <a:latin typeface="Arial" panose="020B0604020202020204" pitchFamily="34" charset="0"/>
                <a:cs typeface="Arial" panose="020B0604020202020204" pitchFamily="34" charset="0"/>
              </a:rPr>
              <a:t>اضافه کردن اطلاعات بالینی مانند تاریخچه بیماری، عوامل خطر و اطلاعات جمعیت‌شناختی (مانند سن، جنسیت و …) می‌تواند به مدل کمک کند تا دقت بالاتری در تشخیص و پیش‌بینی داشته باشد. این اطلاعات می‌توانند به مدل در فهم بهتر زمینه‌های مختلف و ویژگی‌های بیماران کمک کنند.</a:t>
            </a:r>
          </a:p>
          <a:p>
            <a:pPr marL="0" indent="0" algn="r" rtl="1">
              <a:buNone/>
            </a:pPr>
            <a:r>
              <a:rPr lang="fa-IR" b="1" dirty="0" smtClean="0">
                <a:solidFill>
                  <a:schemeClr val="tx2">
                    <a:lumMod val="20000"/>
                    <a:lumOff val="80000"/>
                  </a:schemeClr>
                </a:solidFill>
                <a:latin typeface="Arial" panose="020B0604020202020204" pitchFamily="34" charset="0"/>
                <a:cs typeface="Arial" panose="020B0604020202020204" pitchFamily="34" charset="0"/>
              </a:rPr>
              <a:t>2.استفاده </a:t>
            </a:r>
            <a:r>
              <a:rPr lang="fa-IR" b="1" dirty="0">
                <a:solidFill>
                  <a:schemeClr val="tx2">
                    <a:lumMod val="20000"/>
                    <a:lumOff val="80000"/>
                  </a:schemeClr>
                </a:solidFill>
                <a:latin typeface="Arial" panose="020B0604020202020204" pitchFamily="34" charset="0"/>
                <a:cs typeface="Arial" panose="020B0604020202020204" pitchFamily="34" charset="0"/>
              </a:rPr>
              <a:t>از تکنیک‌های پیشرفته‌تر افزایش داده برای بهبود عملکرد مدل:</a:t>
            </a:r>
          </a:p>
          <a:p>
            <a:pPr marL="457200" lvl="1" indent="0" algn="r" rtl="1">
              <a:buNone/>
            </a:pPr>
            <a:r>
              <a:rPr lang="fa-IR" b="1" dirty="0">
                <a:solidFill>
                  <a:schemeClr val="bg1"/>
                </a:solidFill>
                <a:latin typeface="Arial" panose="020B0604020202020204" pitchFamily="34" charset="0"/>
                <a:cs typeface="Arial" panose="020B0604020202020204" pitchFamily="34" charset="0"/>
              </a:rPr>
              <a:t>به‌کارگیری تکنیک‌های پیشرفته افزایش داده می‌تواند به تنوع و حجم داده‌های آموزشی کمک کند. این تکنیک‌ها شامل تغییرات هندسی، تغییرات روشنایی و کنتراست، و حتی استفاده از تکنیک‌های ترکیبی مانند </a:t>
            </a:r>
            <a:r>
              <a:rPr lang="en-US" b="1" dirty="0">
                <a:solidFill>
                  <a:schemeClr val="bg1"/>
                </a:solidFill>
                <a:latin typeface="Arial" panose="020B0604020202020204" pitchFamily="34" charset="0"/>
                <a:cs typeface="Arial" panose="020B0604020202020204" pitchFamily="34" charset="0"/>
              </a:rPr>
              <a:t>GAN</a:t>
            </a:r>
            <a:r>
              <a:rPr lang="fa-IR" b="1" dirty="0">
                <a:solidFill>
                  <a:schemeClr val="bg1"/>
                </a:solidFill>
                <a:latin typeface="Arial" panose="020B0604020202020204" pitchFamily="34" charset="0"/>
                <a:cs typeface="Arial" panose="020B0604020202020204" pitchFamily="34" charset="0"/>
              </a:rPr>
              <a:t>ها (</a:t>
            </a:r>
            <a:r>
              <a:rPr lang="en-US" b="1" dirty="0">
                <a:solidFill>
                  <a:schemeClr val="bg1"/>
                </a:solidFill>
                <a:latin typeface="Arial" panose="020B0604020202020204" pitchFamily="34" charset="0"/>
                <a:cs typeface="Arial" panose="020B0604020202020204" pitchFamily="34" charset="0"/>
              </a:rPr>
              <a:t>Generative Adversarial </a:t>
            </a:r>
            <a:r>
              <a:rPr lang="en-US" b="1" dirty="0" smtClean="0">
                <a:solidFill>
                  <a:schemeClr val="bg1"/>
                </a:solidFill>
                <a:latin typeface="Arial" panose="020B0604020202020204" pitchFamily="34" charset="0"/>
                <a:cs typeface="Arial" panose="020B0604020202020204" pitchFamily="34" charset="0"/>
              </a:rPr>
              <a:t>Networks</a:t>
            </a:r>
            <a:r>
              <a:rPr lang="fa-IR" b="1" dirty="0" smtClean="0">
                <a:solidFill>
                  <a:schemeClr val="bg1"/>
                </a:solidFill>
                <a:latin typeface="Arial" panose="020B0604020202020204" pitchFamily="34" charset="0"/>
                <a:cs typeface="Arial" panose="020B0604020202020204" pitchFamily="34" charset="0"/>
              </a:rPr>
              <a:t> ) برای </a:t>
            </a:r>
            <a:r>
              <a:rPr lang="fa-IR" b="1" dirty="0">
                <a:solidFill>
                  <a:schemeClr val="bg1"/>
                </a:solidFill>
                <a:latin typeface="Arial" panose="020B0604020202020204" pitchFamily="34" charset="0"/>
                <a:cs typeface="Arial" panose="020B0604020202020204" pitchFamily="34" charset="0"/>
              </a:rPr>
              <a:t>تولید تصاویر مصنوعی خواهد بود.</a:t>
            </a:r>
          </a:p>
          <a:p>
            <a:pPr algn="r"/>
            <a:endParaRPr lang="en-US" b="1" dirty="0">
              <a:solidFill>
                <a:schemeClr val="bg1"/>
              </a:solidFill>
              <a:latin typeface="Arial" panose="020B0604020202020204" pitchFamily="34" charset="0"/>
              <a:cs typeface="Arial" panose="020B0604020202020204" pitchFamily="34" charset="0"/>
            </a:endParaRPr>
          </a:p>
        </p:txBody>
      </p:sp>
      <p:sp>
        <p:nvSpPr>
          <p:cNvPr id="2" name="Rectangle 1"/>
          <p:cNvSpPr/>
          <p:nvPr/>
        </p:nvSpPr>
        <p:spPr>
          <a:xfrm>
            <a:off x="8672797" y="1333356"/>
            <a:ext cx="3355406" cy="584775"/>
          </a:xfrm>
          <a:prstGeom prst="rect">
            <a:avLst/>
          </a:prstGeom>
        </p:spPr>
        <p:txBody>
          <a:bodyPr wrap="none">
            <a:spAutoFit/>
          </a:bodyPr>
          <a:lstStyle/>
          <a:p>
            <a:pPr lvl="0" algn="ctr" rtl="1">
              <a:spcBef>
                <a:spcPct val="20000"/>
              </a:spcBef>
              <a:spcAft>
                <a:spcPts val="600"/>
              </a:spcAft>
              <a:buClr>
                <a:prstClr val="white"/>
              </a:buClr>
              <a:buSzPct val="80000"/>
            </a:pPr>
            <a:r>
              <a:rPr lang="fa-IR" sz="3200" b="1" dirty="0">
                <a:solidFill>
                  <a:srgbClr val="76DBF4">
                    <a:lumMod val="20000"/>
                    <a:lumOff val="80000"/>
                  </a:srgbClr>
                </a:solidFill>
                <a:latin typeface="Arial" panose="020B0604020202020204" pitchFamily="34" charset="0"/>
                <a:cs typeface="Arial" panose="020B0604020202020204" pitchFamily="34" charset="0"/>
              </a:rPr>
              <a:t>چالش‌ها و کارهای آینده</a:t>
            </a:r>
            <a:endParaRPr lang="fa-IR" sz="3200" b="1" dirty="0">
              <a:solidFill>
                <a:srgbClr val="76DBF4">
                  <a:lumMod val="20000"/>
                  <a:lumOff val="80000"/>
                </a:srgbClr>
              </a:solidFill>
              <a:latin typeface="Arial" panose="020B0604020202020204" pitchFamily="34" charset="0"/>
              <a:cs typeface="Arial" panose="020B0604020202020204" pitchFamily="34" charset="0"/>
            </a:endParaRPr>
          </a:p>
        </p:txBody>
      </p:sp>
      <p:sp>
        <p:nvSpPr>
          <p:cNvPr id="4" name="Rectangle 3"/>
          <p:cNvSpPr/>
          <p:nvPr/>
        </p:nvSpPr>
        <p:spPr>
          <a:xfrm>
            <a:off x="8959734" y="4577090"/>
            <a:ext cx="2781531" cy="523220"/>
          </a:xfrm>
          <a:prstGeom prst="rect">
            <a:avLst/>
          </a:prstGeom>
        </p:spPr>
        <p:txBody>
          <a:bodyPr wrap="none">
            <a:spAutoFit/>
          </a:bodyPr>
          <a:lstStyle/>
          <a:p>
            <a:pPr lvl="0" algn="ctr" rtl="1">
              <a:spcBef>
                <a:spcPct val="20000"/>
              </a:spcBef>
              <a:spcAft>
                <a:spcPts val="600"/>
              </a:spcAft>
              <a:buClr>
                <a:prstClr val="white"/>
              </a:buClr>
              <a:buSzPct val="80000"/>
            </a:pPr>
            <a:r>
              <a:rPr lang="fa-IR" sz="2800" b="1" dirty="0">
                <a:solidFill>
                  <a:srgbClr val="76DBF4">
                    <a:lumMod val="20000"/>
                    <a:lumOff val="80000"/>
                  </a:srgbClr>
                </a:solidFill>
                <a:latin typeface="Arial" panose="020B0604020202020204" pitchFamily="34" charset="0"/>
                <a:cs typeface="Arial" panose="020B0604020202020204" pitchFamily="34" charset="0"/>
              </a:rPr>
              <a:t>پیشنهادات برای بهبود</a:t>
            </a:r>
            <a:endParaRPr lang="fa-IR" sz="2800" b="1" dirty="0">
              <a:solidFill>
                <a:srgbClr val="76DBF4">
                  <a:lumMod val="20000"/>
                  <a:lumOff val="80000"/>
                </a:srgbClr>
              </a:solidFill>
              <a:latin typeface="Arial" panose="020B0604020202020204" pitchFamily="34" charset="0"/>
              <a:cs typeface="Arial" panose="020B0604020202020204" pitchFamily="34" charset="0"/>
            </a:endParaRPr>
          </a:p>
        </p:txBody>
      </p:sp>
      <p:sp>
        <p:nvSpPr>
          <p:cNvPr id="5" name="Right Brace 4"/>
          <p:cNvSpPr/>
          <p:nvPr/>
        </p:nvSpPr>
        <p:spPr>
          <a:xfrm>
            <a:off x="8255000" y="266988"/>
            <a:ext cx="417797" cy="2717512"/>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6" name="Right Brace 5"/>
          <p:cNvSpPr/>
          <p:nvPr/>
        </p:nvSpPr>
        <p:spPr>
          <a:xfrm>
            <a:off x="8293635" y="3251200"/>
            <a:ext cx="493997" cy="3175000"/>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4113908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 y="165100"/>
            <a:ext cx="8686800" cy="5359400"/>
          </a:xfrm>
        </p:spPr>
        <p:txBody>
          <a:bodyPr>
            <a:normAutofit/>
          </a:bodyPr>
          <a:lstStyle/>
          <a:p>
            <a:pPr marL="0" indent="0" algn="ctr" rtl="1">
              <a:buNone/>
            </a:pPr>
            <a:endParaRPr lang="fa-IR" sz="2800" b="1" dirty="0">
              <a:solidFill>
                <a:schemeClr val="tx2">
                  <a:lumMod val="20000"/>
                  <a:lumOff val="80000"/>
                </a:schemeClr>
              </a:solidFill>
              <a:latin typeface="Arial" panose="020B0604020202020204" pitchFamily="34" charset="0"/>
              <a:cs typeface="Arial" panose="020B0604020202020204" pitchFamily="34" charset="0"/>
            </a:endParaRPr>
          </a:p>
          <a:p>
            <a:pPr algn="r" rtl="1">
              <a:buFont typeface="+mj-lt"/>
              <a:buAutoNum type="arabicPeriod"/>
            </a:pPr>
            <a:r>
              <a:rPr lang="fa-IR" sz="2400" b="1" dirty="0">
                <a:solidFill>
                  <a:schemeClr val="tx2">
                    <a:lumMod val="20000"/>
                    <a:lumOff val="80000"/>
                  </a:schemeClr>
                </a:solidFill>
                <a:latin typeface="Arial" panose="020B0604020202020204" pitchFamily="34" charset="0"/>
                <a:cs typeface="Arial" panose="020B0604020202020204" pitchFamily="34" charset="0"/>
              </a:rPr>
              <a:t>بررسی امکان استفاده از مدل برای پیش‌بینی نوع تومور و درجه‌بندی آن:</a:t>
            </a:r>
          </a:p>
          <a:p>
            <a:pPr marL="457200" lvl="1" indent="0" algn="r" rtl="1">
              <a:buNone/>
            </a:pPr>
            <a:r>
              <a:rPr lang="fa-IR" b="1" dirty="0">
                <a:solidFill>
                  <a:schemeClr val="bg1"/>
                </a:solidFill>
                <a:latin typeface="Arial" panose="020B0604020202020204" pitchFamily="34" charset="0"/>
                <a:cs typeface="Arial" panose="020B0604020202020204" pitchFamily="34" charset="0"/>
              </a:rPr>
              <a:t>یکی از مسیرهای مهم تحقیقاتی، ارزیابی این است که آیا مدل می‌تواند نه تنها تومور را شناسایی کند، بلکه نوع (مانند گلیوبلاستوما، منینگیوما و…) و درجه تومور (مانند درجه </a:t>
            </a:r>
            <a:r>
              <a:rPr lang="en-US" b="1" dirty="0" smtClean="0">
                <a:solidFill>
                  <a:schemeClr val="bg1"/>
                </a:solidFill>
                <a:latin typeface="Arial" panose="020B0604020202020204" pitchFamily="34" charset="0"/>
                <a:cs typeface="Arial" panose="020B0604020202020204" pitchFamily="34" charset="0"/>
              </a:rPr>
              <a:t>I</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تا </a:t>
            </a:r>
            <a:r>
              <a:rPr lang="en-US" b="1" dirty="0" smtClean="0">
                <a:solidFill>
                  <a:schemeClr val="bg1"/>
                </a:solidFill>
                <a:latin typeface="Arial" panose="020B0604020202020204" pitchFamily="34" charset="0"/>
                <a:cs typeface="Arial" panose="020B0604020202020204" pitchFamily="34" charset="0"/>
              </a:rPr>
              <a:t>IV</a:t>
            </a:r>
            <a:r>
              <a:rPr lang="fa-IR" b="1" dirty="0" smtClean="0">
                <a:solidFill>
                  <a:schemeClr val="bg1"/>
                </a:solidFill>
                <a:latin typeface="Arial" panose="020B0604020202020204" pitchFamily="34" charset="0"/>
                <a:cs typeface="Arial" panose="020B0604020202020204" pitchFamily="34" charset="0"/>
              </a:rPr>
              <a:t> )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را نیز پیش‌بینی کند. این امر می‌تواند به تشخیص دقیق‌تر و تجویز درمان‌های مناسب‌تر کمک کند</a:t>
            </a:r>
            <a:r>
              <a:rPr lang="fa-IR" b="1" dirty="0" smtClean="0">
                <a:solidFill>
                  <a:schemeClr val="bg1"/>
                </a:solidFill>
                <a:latin typeface="Arial" panose="020B0604020202020204" pitchFamily="34" charset="0"/>
                <a:cs typeface="Arial" panose="020B0604020202020204" pitchFamily="34" charset="0"/>
              </a:rPr>
              <a:t>.</a:t>
            </a:r>
          </a:p>
          <a:p>
            <a:pPr lvl="1" algn="r" rtl="1">
              <a:buFont typeface="+mj-lt"/>
              <a:buAutoNum type="arabicPeriod"/>
            </a:pPr>
            <a:endParaRPr lang="fa-IR" b="1" dirty="0">
              <a:solidFill>
                <a:schemeClr val="bg1"/>
              </a:solidFill>
              <a:latin typeface="Arial" panose="020B0604020202020204" pitchFamily="34" charset="0"/>
              <a:cs typeface="Arial" panose="020B0604020202020204" pitchFamily="34" charset="0"/>
            </a:endParaRPr>
          </a:p>
          <a:p>
            <a:pPr algn="r" rtl="1">
              <a:buFont typeface="+mj-lt"/>
              <a:buAutoNum type="arabicPeriod"/>
            </a:pPr>
            <a:r>
              <a:rPr lang="fa-IR" sz="2400" b="1" dirty="0">
                <a:solidFill>
                  <a:schemeClr val="tx2">
                    <a:lumMod val="20000"/>
                    <a:lumOff val="80000"/>
                  </a:schemeClr>
                </a:solidFill>
                <a:latin typeface="Arial" panose="020B0604020202020204" pitchFamily="34" charset="0"/>
                <a:cs typeface="Arial" panose="020B0604020202020204" pitchFamily="34" charset="0"/>
              </a:rPr>
              <a:t>توسعه مدل‌های چندمنظوره که بتوانند انواع مختلف ناهنجاری‌های مغزی را تشخیص دهند:</a:t>
            </a:r>
          </a:p>
          <a:p>
            <a:pPr marL="457200" lvl="1" indent="0" algn="r" rtl="1">
              <a:buNone/>
            </a:pPr>
            <a:r>
              <a:rPr lang="fa-IR" b="1" dirty="0">
                <a:solidFill>
                  <a:schemeClr val="bg1"/>
                </a:solidFill>
                <a:latin typeface="Arial" panose="020B0604020202020204" pitchFamily="34" charset="0"/>
                <a:cs typeface="Arial" panose="020B0604020202020204" pitchFamily="34" charset="0"/>
              </a:rPr>
              <a:t>تحقیق برای توسعه مدل‌های قدرت‌مندتر و چندمنظوره که توانایی تشخیص ناهنجاری‌های مختلف مغزی مانند ضایعات، عروق ناهنجار، خونریزی‌ها و … را داشته باشند. این مدل‌ها می‌توانند ابزارهای تشخیصی بسیار مفیدی برای رادیولوژیست‌ها باشند و کارایی سیستم‌های تشخیصی را به طور قابل توجهی افزایش دهند</a:t>
            </a:r>
            <a:r>
              <a:rPr lang="fa-IR" b="1" dirty="0" smtClean="0">
                <a:solidFill>
                  <a:schemeClr val="bg1"/>
                </a:solidFill>
                <a:latin typeface="Arial" panose="020B0604020202020204" pitchFamily="34" charset="0"/>
                <a:cs typeface="Arial" panose="020B0604020202020204" pitchFamily="34" charset="0"/>
              </a:rPr>
              <a:t>.</a:t>
            </a:r>
          </a:p>
          <a:p>
            <a:pPr marL="457200" lvl="1" indent="0" algn="r" rtl="1">
              <a:buNone/>
            </a:pPr>
            <a:endParaRPr lang="fa-IR" b="1" dirty="0">
              <a:solidFill>
                <a:schemeClr val="bg1"/>
              </a:solidFill>
              <a:latin typeface="Arial" panose="020B0604020202020204" pitchFamily="34" charset="0"/>
              <a:cs typeface="Arial" panose="020B0604020202020204" pitchFamily="34" charset="0"/>
            </a:endParaRPr>
          </a:p>
          <a:p>
            <a:pPr marL="0" indent="0" algn="r">
              <a:buNone/>
            </a:pPr>
            <a:endParaRPr lang="en-US" b="1" dirty="0">
              <a:solidFill>
                <a:schemeClr val="bg1"/>
              </a:solidFill>
              <a:latin typeface="Arial" panose="020B0604020202020204" pitchFamily="34" charset="0"/>
              <a:cs typeface="Arial" panose="020B0604020202020204" pitchFamily="34" charset="0"/>
            </a:endParaRPr>
          </a:p>
        </p:txBody>
      </p:sp>
      <p:sp>
        <p:nvSpPr>
          <p:cNvPr id="2" name="Rectangle 1"/>
          <p:cNvSpPr/>
          <p:nvPr/>
        </p:nvSpPr>
        <p:spPr>
          <a:xfrm>
            <a:off x="9562684" y="2475240"/>
            <a:ext cx="2515432" cy="523220"/>
          </a:xfrm>
          <a:prstGeom prst="rect">
            <a:avLst/>
          </a:prstGeom>
        </p:spPr>
        <p:txBody>
          <a:bodyPr wrap="none">
            <a:spAutoFit/>
          </a:bodyPr>
          <a:lstStyle/>
          <a:p>
            <a:pPr lvl="0" algn="ctr" rtl="1">
              <a:spcBef>
                <a:spcPct val="20000"/>
              </a:spcBef>
              <a:spcAft>
                <a:spcPts val="600"/>
              </a:spcAft>
              <a:buClr>
                <a:prstClr val="white"/>
              </a:buClr>
              <a:buSzPct val="80000"/>
            </a:pPr>
            <a:r>
              <a:rPr lang="fa-IR" sz="2800" b="1" dirty="0">
                <a:solidFill>
                  <a:srgbClr val="76DBF4">
                    <a:lumMod val="20000"/>
                    <a:lumOff val="80000"/>
                  </a:srgbClr>
                </a:solidFill>
                <a:latin typeface="Arial" panose="020B0604020202020204" pitchFamily="34" charset="0"/>
                <a:cs typeface="Arial" panose="020B0604020202020204" pitchFamily="34" charset="0"/>
              </a:rPr>
              <a:t>زمینه‌های تحقیقاتی </a:t>
            </a:r>
          </a:p>
        </p:txBody>
      </p:sp>
      <p:sp>
        <p:nvSpPr>
          <p:cNvPr id="4" name="Right Brace 3"/>
          <p:cNvSpPr/>
          <p:nvPr/>
        </p:nvSpPr>
        <p:spPr>
          <a:xfrm>
            <a:off x="8877300" y="889000"/>
            <a:ext cx="584200" cy="3695700"/>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5" name="Rectangle 4"/>
          <p:cNvSpPr/>
          <p:nvPr/>
        </p:nvSpPr>
        <p:spPr>
          <a:xfrm>
            <a:off x="1739900" y="5207337"/>
            <a:ext cx="8953500" cy="1015663"/>
          </a:xfrm>
          <a:prstGeom prst="rect">
            <a:avLst/>
          </a:prstGeom>
        </p:spPr>
        <p:txBody>
          <a:bodyPr wrap="square">
            <a:spAutoFit/>
          </a:bodyPr>
          <a:lstStyle/>
          <a:p>
            <a:pPr marL="285750" lvl="0" indent="-285750" algn="r" rtl="1">
              <a:spcBef>
                <a:spcPct val="20000"/>
              </a:spcBef>
              <a:spcAft>
                <a:spcPts val="600"/>
              </a:spcAft>
              <a:buClr>
                <a:prstClr val="white"/>
              </a:buClr>
              <a:buSzPct val="80000"/>
              <a:buFont typeface="Wingdings 3" panose="05040102010807070707" pitchFamily="18" charset="2"/>
              <a:buChar char=""/>
            </a:pPr>
            <a:r>
              <a:rPr lang="fa-IR" sz="2000" b="1" dirty="0">
                <a:solidFill>
                  <a:prstClr val="black"/>
                </a:solidFill>
                <a:latin typeface="Arial" panose="020B0604020202020204" pitchFamily="34" charset="0"/>
                <a:cs typeface="Arial" panose="020B0604020202020204" pitchFamily="34" charset="0"/>
              </a:rPr>
              <a:t>با توجه به روند رو به رشد فناوری‌های هوش مصنوعی و یادگیری عمیق، اجرای پیشنهادات فوق و تحقیق در زمینه‌های جدید می‌تواند به طور قابل توجهی به بهبود دقت و کارایی تشخیص‌های پزشکی کمک کند و نهاد‌های درمانی و بالینی را در ارائه بهتر خدمات یاری دهد.</a:t>
            </a:r>
            <a:endParaRPr lang="fa-IR" sz="2000" b="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3269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0612" y="2527300"/>
            <a:ext cx="8534400" cy="1507067"/>
          </a:xfrm>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12028"/>
          </a:xfrm>
        </p:spPr>
      </p:pic>
      <p:sp>
        <p:nvSpPr>
          <p:cNvPr id="5" name="Rectangle 4"/>
          <p:cNvSpPr/>
          <p:nvPr/>
        </p:nvSpPr>
        <p:spPr>
          <a:xfrm>
            <a:off x="2959101" y="3611032"/>
            <a:ext cx="5854700" cy="646331"/>
          </a:xfrm>
          <a:prstGeom prst="rect">
            <a:avLst/>
          </a:prstGeom>
          <a:noFill/>
        </p:spPr>
        <p:txBody>
          <a:bodyPr wrap="square" lIns="91440" tIns="45720" rIns="91440" bIns="45720">
            <a:spAutoFit/>
          </a:bodyPr>
          <a:lstStyle/>
          <a:p>
            <a:pPr algn="ctr"/>
            <a:r>
              <a:rPr lang="fa-IR" sz="3600" b="1" cap="none" spc="0" dirty="0" smtClean="0">
                <a:ln w="12700">
                  <a:solidFill>
                    <a:schemeClr val="accent1"/>
                  </a:solidFill>
                  <a:prstDash val="solid"/>
                </a:ln>
                <a:solidFill>
                  <a:schemeClr val="bg2">
                    <a:lumMod val="20000"/>
                    <a:lumOff val="80000"/>
                  </a:schemeClr>
                </a:solidFill>
                <a:effectLst>
                  <a:outerShdw dist="38100" dir="2640000" algn="bl" rotWithShape="0">
                    <a:schemeClr val="accent1"/>
                  </a:outerShdw>
                </a:effectLst>
              </a:rPr>
              <a:t>با تشکر از توجه شما</a:t>
            </a:r>
            <a:endParaRPr lang="en-US" sz="3600" b="1" cap="none" spc="0" dirty="0">
              <a:ln w="12700">
                <a:solidFill>
                  <a:schemeClr val="accent1"/>
                </a:solidFill>
                <a:prstDash val="solid"/>
              </a:ln>
              <a:solidFill>
                <a:schemeClr val="bg2">
                  <a:lumMod val="20000"/>
                  <a:lumOff val="80000"/>
                </a:schemeClr>
              </a:solidFill>
              <a:effectLst>
                <a:outerShdw dist="38100" dir="2640000" algn="bl" rotWithShape="0">
                  <a:schemeClr val="accent1"/>
                </a:outerShdw>
              </a:effectLst>
            </a:endParaRPr>
          </a:p>
        </p:txBody>
      </p:sp>
    </p:spTree>
    <p:extLst>
      <p:ext uri="{BB962C8B-B14F-4D97-AF65-F5344CB8AC3E}">
        <p14:creationId xmlns:p14="http://schemas.microsoft.com/office/powerpoint/2010/main" val="2404310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9926" y="1562100"/>
            <a:ext cx="3429000" cy="3479800"/>
          </a:xfrm>
        </p:spPr>
        <p:txBody>
          <a:bodyPr/>
          <a:lstStyle/>
          <a:p>
            <a:pPr algn="ctr" rtl="1"/>
            <a:r>
              <a:rPr lang="fa-IR" sz="2800" b="1" cap="none" dirty="0">
                <a:ln>
                  <a:noFill/>
                </a:ln>
                <a:solidFill>
                  <a:schemeClr val="tx2">
                    <a:lumMod val="20000"/>
                    <a:lumOff val="80000"/>
                  </a:schemeClr>
                </a:solidFill>
                <a:latin typeface="Adobe Devanagari" panose="02040503050201020203"/>
                <a:cs typeface="Arial" panose="020B0604020202020204" pitchFamily="34" charset="0"/>
              </a:rPr>
              <a:t>نقش حیاتی </a:t>
            </a:r>
            <a:r>
              <a:rPr lang="en-US" sz="2800" b="1" cap="none" dirty="0" smtClean="0">
                <a:ln>
                  <a:noFill/>
                </a:ln>
                <a:solidFill>
                  <a:schemeClr val="tx2">
                    <a:lumMod val="20000"/>
                    <a:lumOff val="80000"/>
                  </a:schemeClr>
                </a:solidFill>
                <a:latin typeface="Adobe Devanagari" panose="02040503050201020203"/>
              </a:rPr>
              <a:t>MRI</a:t>
            </a:r>
            <a:r>
              <a:rPr lang="fa-IR" sz="2800" b="1" cap="none" dirty="0" smtClean="0">
                <a:ln>
                  <a:noFill/>
                </a:ln>
                <a:solidFill>
                  <a:schemeClr val="tx2">
                    <a:lumMod val="20000"/>
                    <a:lumOff val="80000"/>
                  </a:schemeClr>
                </a:solidFill>
                <a:latin typeface="Adobe Devanagari" panose="02040503050201020203"/>
              </a:rPr>
              <a:t> </a:t>
            </a:r>
            <a:r>
              <a:rPr lang="en-US" sz="2800" b="1" cap="none" dirty="0" smtClean="0">
                <a:ln>
                  <a:noFill/>
                </a:ln>
                <a:solidFill>
                  <a:schemeClr val="tx2">
                    <a:lumMod val="20000"/>
                    <a:lumOff val="80000"/>
                  </a:schemeClr>
                </a:solidFill>
                <a:latin typeface="Adobe Devanagari" panose="02040503050201020203"/>
              </a:rPr>
              <a:t> </a:t>
            </a:r>
            <a:r>
              <a:rPr lang="fa-IR" sz="2800" b="1" cap="none" dirty="0">
                <a:ln>
                  <a:noFill/>
                </a:ln>
                <a:solidFill>
                  <a:schemeClr val="tx2">
                    <a:lumMod val="20000"/>
                    <a:lumOff val="80000"/>
                  </a:schemeClr>
                </a:solidFill>
                <a:latin typeface="Adobe Devanagari" panose="02040503050201020203"/>
                <a:cs typeface="Arial" panose="020B0604020202020204" pitchFamily="34" charset="0"/>
              </a:rPr>
              <a:t>در تصویربرداری عصبی غیرتهاجمی:</a:t>
            </a:r>
            <a:r>
              <a:rPr lang="fa-IR" sz="2400" b="1" cap="none" dirty="0">
                <a:ln>
                  <a:noFill/>
                </a:ln>
                <a:solidFill>
                  <a:prstClr val="black"/>
                </a:solidFill>
                <a:latin typeface="Adobe Devanagari" panose="02040503050201020203"/>
                <a:cs typeface="Times New Roman" panose="02020603050405020304" pitchFamily="18" charset="0"/>
              </a:rPr>
              <a:t/>
            </a:r>
            <a:br>
              <a:rPr lang="fa-IR" sz="2400" b="1" cap="none" dirty="0">
                <a:ln>
                  <a:noFill/>
                </a:ln>
                <a:solidFill>
                  <a:prstClr val="black"/>
                </a:solidFill>
                <a:latin typeface="Adobe Devanagari" panose="02040503050201020203"/>
                <a:cs typeface="Times New Roman" panose="02020603050405020304" pitchFamily="18" charset="0"/>
              </a:rPr>
            </a:br>
            <a:r>
              <a:rPr lang="fa-IR" sz="2400" b="1" cap="none" dirty="0">
                <a:ln>
                  <a:noFill/>
                </a:ln>
                <a:solidFill>
                  <a:srgbClr val="FFFFFF"/>
                </a:solidFill>
                <a:latin typeface="Adobe Devanagari" panose="02040503050201020203"/>
                <a:cs typeface="Times New Roman" panose="02020603050405020304" pitchFamily="18" charset="0"/>
              </a:rPr>
              <a:t/>
            </a:r>
            <a:br>
              <a:rPr lang="fa-IR" sz="2400" b="1" cap="none" dirty="0">
                <a:ln>
                  <a:noFill/>
                </a:ln>
                <a:solidFill>
                  <a:srgbClr val="FFFFFF"/>
                </a:solidFill>
                <a:latin typeface="Adobe Devanagari" panose="02040503050201020203"/>
                <a:cs typeface="Times New Roman" panose="02020603050405020304" pitchFamily="18" charset="0"/>
              </a:rPr>
            </a:br>
            <a:r>
              <a:rPr lang="fa-IR" sz="2000" b="1" cap="none" dirty="0">
                <a:ln>
                  <a:noFill/>
                </a:ln>
                <a:solidFill>
                  <a:prstClr val="black"/>
                </a:solidFill>
                <a:latin typeface="AzarMehr"/>
                <a:cs typeface="Times New Roman" panose="02020603050405020304" pitchFamily="18" charset="0"/>
              </a:rPr>
              <a:t>تصاویر با وضوح بالا</a:t>
            </a:r>
            <a:br>
              <a:rPr lang="fa-IR" sz="2000" b="1" cap="none" dirty="0">
                <a:ln>
                  <a:noFill/>
                </a:ln>
                <a:solidFill>
                  <a:prstClr val="black"/>
                </a:solidFill>
                <a:latin typeface="AzarMehr"/>
                <a:cs typeface="Times New Roman" panose="02020603050405020304" pitchFamily="18" charset="0"/>
              </a:rPr>
            </a:br>
            <a:r>
              <a:rPr lang="fa-IR" sz="2000" b="1" cap="none" dirty="0">
                <a:ln>
                  <a:noFill/>
                </a:ln>
                <a:solidFill>
                  <a:prstClr val="black"/>
                </a:solidFill>
                <a:latin typeface="AzarMehr"/>
                <a:cs typeface="Times New Roman" panose="02020603050405020304" pitchFamily="18" charset="0"/>
              </a:rPr>
              <a:t>قابلیت تفکیک بافت‌ها</a:t>
            </a:r>
            <a:br>
              <a:rPr lang="fa-IR" sz="2000" b="1" cap="none" dirty="0">
                <a:ln>
                  <a:noFill/>
                </a:ln>
                <a:solidFill>
                  <a:prstClr val="black"/>
                </a:solidFill>
                <a:latin typeface="AzarMehr"/>
                <a:cs typeface="Times New Roman" panose="02020603050405020304" pitchFamily="18" charset="0"/>
              </a:rPr>
            </a:br>
            <a:r>
              <a:rPr lang="fa-IR" sz="2000" b="1" cap="none" dirty="0">
                <a:ln>
                  <a:noFill/>
                </a:ln>
                <a:solidFill>
                  <a:prstClr val="black"/>
                </a:solidFill>
                <a:latin typeface="AzarMehr"/>
                <a:cs typeface="Times New Roman" panose="02020603050405020304" pitchFamily="18" charset="0"/>
              </a:rPr>
              <a:t>امکان تصویربرداری چند بعدی</a:t>
            </a:r>
            <a:br>
              <a:rPr lang="fa-IR" sz="2000" b="1" cap="none" dirty="0">
                <a:ln>
                  <a:noFill/>
                </a:ln>
                <a:solidFill>
                  <a:prstClr val="black"/>
                </a:solidFill>
                <a:latin typeface="AzarMehr"/>
                <a:cs typeface="Times New Roman" panose="02020603050405020304" pitchFamily="18" charset="0"/>
              </a:rPr>
            </a:br>
            <a:r>
              <a:rPr lang="fa-IR" sz="2000" b="1" cap="none" dirty="0">
                <a:ln>
                  <a:noFill/>
                </a:ln>
                <a:solidFill>
                  <a:prstClr val="black"/>
                </a:solidFill>
                <a:latin typeface="AzarMehr"/>
                <a:cs typeface="Times New Roman" panose="02020603050405020304" pitchFamily="18" charset="0"/>
              </a:rPr>
              <a:t>قابلیت تصویربرداری عملکردی</a:t>
            </a:r>
            <a:endParaRPr lang="en-US" dirty="0"/>
          </a:p>
        </p:txBody>
      </p:sp>
      <p:sp>
        <p:nvSpPr>
          <p:cNvPr id="3" name="Content Placeholder 2"/>
          <p:cNvSpPr>
            <a:spLocks noGrp="1"/>
          </p:cNvSpPr>
          <p:nvPr>
            <p:ph idx="1"/>
          </p:nvPr>
        </p:nvSpPr>
        <p:spPr>
          <a:xfrm>
            <a:off x="8256588" y="80434"/>
            <a:ext cx="3935412" cy="3801532"/>
          </a:xfrm>
        </p:spPr>
        <p:txBody>
          <a:bodyPr/>
          <a:lstStyle/>
          <a:p>
            <a:pPr marL="0" lvl="0" indent="0" algn="ctr" defTabSz="685800">
              <a:spcBef>
                <a:spcPts val="0"/>
              </a:spcBef>
              <a:spcAft>
                <a:spcPts val="0"/>
              </a:spcAft>
              <a:buClr>
                <a:srgbClr val="F3F3F3"/>
              </a:buClr>
              <a:buSzPts val="1400"/>
              <a:buNone/>
            </a:pPr>
            <a:r>
              <a:rPr lang="fa-IR" sz="2800" b="1" dirty="0">
                <a:solidFill>
                  <a:schemeClr val="tx2">
                    <a:lumMod val="20000"/>
                    <a:lumOff val="80000"/>
                  </a:schemeClr>
                </a:solidFill>
                <a:latin typeface="Adobe Gothic Std B"/>
                <a:cs typeface="Arial" panose="020B0604020202020204" pitchFamily="34" charset="0"/>
              </a:rPr>
              <a:t>اهمیت تشخیص زودهنگام تومورهای مغزی:</a:t>
            </a:r>
          </a:p>
          <a:p>
            <a:pPr marL="0" lvl="0" indent="0" algn="ctr" defTabSz="685800">
              <a:spcBef>
                <a:spcPts val="0"/>
              </a:spcBef>
              <a:spcAft>
                <a:spcPts val="0"/>
              </a:spcAft>
              <a:buClr>
                <a:srgbClr val="F3F3F3"/>
              </a:buClr>
              <a:buSzPts val="1400"/>
              <a:buNone/>
            </a:pPr>
            <a:endParaRPr lang="fa-IR" sz="2800" b="1" dirty="0">
              <a:solidFill>
                <a:schemeClr val="bg1"/>
              </a:solidFill>
              <a:latin typeface="Adobe Gothic Std B"/>
              <a:cs typeface="Arial" panose="020B0604020202020204" pitchFamily="34" charset="0"/>
            </a:endParaRPr>
          </a:p>
          <a:p>
            <a:pPr marL="0" lvl="0" indent="0" algn="ctr" defTabSz="685800" rtl="1">
              <a:spcBef>
                <a:spcPts val="0"/>
              </a:spcBef>
              <a:spcAft>
                <a:spcPts val="0"/>
              </a:spcAft>
              <a:buClr>
                <a:srgbClr val="F3F3F3"/>
              </a:buClr>
              <a:buSzPts val="1400"/>
              <a:buNone/>
            </a:pPr>
            <a:r>
              <a:rPr lang="fa-IR" b="1" dirty="0" smtClean="0">
                <a:solidFill>
                  <a:schemeClr val="bg1"/>
                </a:solidFill>
                <a:latin typeface="AzarMehr"/>
                <a:cs typeface="Times New Roman" panose="02020603050405020304" pitchFamily="18" charset="0"/>
              </a:rPr>
              <a:t>افزایش </a:t>
            </a:r>
            <a:r>
              <a:rPr lang="fa-IR" b="1" dirty="0">
                <a:solidFill>
                  <a:schemeClr val="bg1"/>
                </a:solidFill>
                <a:latin typeface="AzarMehr"/>
                <a:cs typeface="Times New Roman" panose="02020603050405020304" pitchFamily="18" charset="0"/>
              </a:rPr>
              <a:t>گزینه‌های </a:t>
            </a:r>
            <a:r>
              <a:rPr lang="fa-IR" b="1" dirty="0" smtClean="0">
                <a:solidFill>
                  <a:schemeClr val="bg1"/>
                </a:solidFill>
                <a:latin typeface="AzarMehr"/>
                <a:cs typeface="Times New Roman" panose="02020603050405020304" pitchFamily="18" charset="0"/>
              </a:rPr>
              <a:t>درمانی</a:t>
            </a:r>
            <a:r>
              <a:rPr lang="fa-IR" b="1" dirty="0">
                <a:solidFill>
                  <a:schemeClr val="bg1"/>
                </a:solidFill>
                <a:latin typeface="AzarMehr"/>
                <a:cs typeface="Times New Roman" panose="02020603050405020304" pitchFamily="18" charset="0"/>
              </a:rPr>
              <a:t/>
            </a:r>
            <a:br>
              <a:rPr lang="fa-IR" b="1" dirty="0">
                <a:solidFill>
                  <a:schemeClr val="bg1"/>
                </a:solidFill>
                <a:latin typeface="AzarMehr"/>
                <a:cs typeface="Times New Roman" panose="02020603050405020304" pitchFamily="18" charset="0"/>
              </a:rPr>
            </a:br>
            <a:r>
              <a:rPr lang="fa-IR" b="1" dirty="0">
                <a:solidFill>
                  <a:schemeClr val="bg1"/>
                </a:solidFill>
                <a:latin typeface="AzarMehr"/>
                <a:cs typeface="Times New Roman" panose="02020603050405020304" pitchFamily="18" charset="0"/>
              </a:rPr>
              <a:t>بهبود پیش‌آگهی</a:t>
            </a:r>
            <a:br>
              <a:rPr lang="fa-IR" b="1" dirty="0">
                <a:solidFill>
                  <a:schemeClr val="bg1"/>
                </a:solidFill>
                <a:latin typeface="AzarMehr"/>
                <a:cs typeface="Times New Roman" panose="02020603050405020304" pitchFamily="18" charset="0"/>
              </a:rPr>
            </a:br>
            <a:r>
              <a:rPr lang="fa-IR" b="1" dirty="0">
                <a:solidFill>
                  <a:schemeClr val="bg1"/>
                </a:solidFill>
                <a:latin typeface="AzarMehr"/>
                <a:cs typeface="Times New Roman" panose="02020603050405020304" pitchFamily="18" charset="0"/>
              </a:rPr>
              <a:t>حفظ عملکرد مغزی</a:t>
            </a:r>
            <a:br>
              <a:rPr lang="fa-IR" b="1" dirty="0">
                <a:solidFill>
                  <a:schemeClr val="bg1"/>
                </a:solidFill>
                <a:latin typeface="AzarMehr"/>
                <a:cs typeface="Times New Roman" panose="02020603050405020304" pitchFamily="18" charset="0"/>
              </a:rPr>
            </a:br>
            <a:r>
              <a:rPr lang="fa-IR" b="1" dirty="0">
                <a:solidFill>
                  <a:schemeClr val="bg1"/>
                </a:solidFill>
                <a:latin typeface="AzarMehr"/>
                <a:cs typeface="Times New Roman" panose="02020603050405020304" pitchFamily="18" charset="0"/>
              </a:rPr>
              <a:t>کاهش عوارض جانبی</a:t>
            </a:r>
            <a:br>
              <a:rPr lang="fa-IR" b="1" dirty="0">
                <a:solidFill>
                  <a:schemeClr val="bg1"/>
                </a:solidFill>
                <a:latin typeface="AzarMehr"/>
                <a:cs typeface="Times New Roman" panose="02020603050405020304" pitchFamily="18" charset="0"/>
              </a:rPr>
            </a:br>
            <a:r>
              <a:rPr lang="fa-IR" b="1" dirty="0">
                <a:solidFill>
                  <a:schemeClr val="bg1"/>
                </a:solidFill>
                <a:latin typeface="AzarMehr"/>
                <a:cs typeface="Times New Roman" panose="02020603050405020304" pitchFamily="18" charset="0"/>
              </a:rPr>
              <a:t>بهبود کیفیت زندگی</a:t>
            </a:r>
            <a:endParaRPr lang="fa-IR" sz="4400" b="1" dirty="0">
              <a:solidFill>
                <a:schemeClr val="bg1"/>
              </a:solidFill>
              <a:latin typeface="Adobe Gothic Std B"/>
              <a:cs typeface="Arial" panose="020B0604020202020204" pitchFamily="34" charset="0"/>
            </a:endParaRPr>
          </a:p>
          <a:p>
            <a:pPr marL="0" indent="0" algn="r">
              <a:buNone/>
            </a:pPr>
            <a:endParaRPr lang="fa-IR" dirty="0" smtClean="0"/>
          </a:p>
        </p:txBody>
      </p:sp>
      <p:sp>
        <p:nvSpPr>
          <p:cNvPr id="4" name="Title 1"/>
          <p:cNvSpPr txBox="1">
            <a:spLocks/>
          </p:cNvSpPr>
          <p:nvPr/>
        </p:nvSpPr>
        <p:spPr>
          <a:xfrm>
            <a:off x="382588" y="2514600"/>
            <a:ext cx="3771900" cy="412750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n-US" dirty="0"/>
          </a:p>
        </p:txBody>
      </p:sp>
      <p:sp>
        <p:nvSpPr>
          <p:cNvPr id="5" name="Rectangle 4"/>
          <p:cNvSpPr/>
          <p:nvPr/>
        </p:nvSpPr>
        <p:spPr>
          <a:xfrm>
            <a:off x="1104899" y="3251200"/>
            <a:ext cx="3965065" cy="2585323"/>
          </a:xfrm>
          <a:prstGeom prst="rect">
            <a:avLst/>
          </a:prstGeom>
        </p:spPr>
        <p:txBody>
          <a:bodyPr wrap="square">
            <a:spAutoFit/>
          </a:bodyPr>
          <a:lstStyle/>
          <a:p>
            <a:pPr algn="ctr"/>
            <a:r>
              <a:rPr lang="fa-IR" sz="2800" b="1" dirty="0">
                <a:solidFill>
                  <a:schemeClr val="tx2">
                    <a:lumMod val="20000"/>
                    <a:lumOff val="80000"/>
                  </a:schemeClr>
                </a:solidFill>
                <a:latin typeface="Arial" panose="020B0604020202020204" pitchFamily="34" charset="0"/>
                <a:cs typeface="Arial" panose="020B0604020202020204" pitchFamily="34" charset="0"/>
              </a:rPr>
              <a:t>چالش‌های روش‌های سنتی پردازش </a:t>
            </a:r>
            <a:r>
              <a:rPr lang="fa-IR" sz="2800" b="1" dirty="0" smtClean="0">
                <a:solidFill>
                  <a:schemeClr val="tx2">
                    <a:lumMod val="20000"/>
                    <a:lumOff val="80000"/>
                  </a:schemeClr>
                </a:solidFill>
                <a:latin typeface="Arial" panose="020B0604020202020204" pitchFamily="34" charset="0"/>
                <a:cs typeface="Arial" panose="020B0604020202020204" pitchFamily="34" charset="0"/>
              </a:rPr>
              <a:t>تصویر:</a:t>
            </a:r>
          </a:p>
          <a:p>
            <a:pPr algn="ctr"/>
            <a:endParaRPr lang="fa-IR" sz="2800" b="1" dirty="0" smtClean="0">
              <a:solidFill>
                <a:schemeClr val="bg1"/>
              </a:solidFill>
              <a:latin typeface="Arial" panose="020B0604020202020204" pitchFamily="34" charset="0"/>
              <a:cs typeface="Arial" panose="020B0604020202020204" pitchFamily="34" charset="0"/>
            </a:endParaRPr>
          </a:p>
          <a:p>
            <a:pPr algn="ctr"/>
            <a:r>
              <a:rPr lang="fa-IR" sz="2000" b="1" dirty="0">
                <a:solidFill>
                  <a:schemeClr val="bg1"/>
                </a:solidFill>
                <a:latin typeface="Arial" panose="020B0604020202020204" pitchFamily="34" charset="0"/>
                <a:cs typeface="Arial" panose="020B0604020202020204" pitchFamily="34" charset="0"/>
              </a:rPr>
              <a:t>حساسیت به </a:t>
            </a:r>
            <a:r>
              <a:rPr lang="fa-IR" sz="2000" b="1" dirty="0" smtClean="0">
                <a:solidFill>
                  <a:schemeClr val="bg1"/>
                </a:solidFill>
                <a:latin typeface="Arial" panose="020B0604020202020204" pitchFamily="34" charset="0"/>
                <a:cs typeface="Arial" panose="020B0604020202020204" pitchFamily="34" charset="0"/>
              </a:rPr>
              <a:t>نویز</a:t>
            </a:r>
          </a:p>
          <a:p>
            <a:pPr algn="ctr"/>
            <a:r>
              <a:rPr lang="fa-IR" sz="2000" b="1" dirty="0" smtClean="0">
                <a:solidFill>
                  <a:schemeClr val="bg1"/>
                </a:solidFill>
                <a:latin typeface="Arial" panose="020B0604020202020204" pitchFamily="34" charset="0"/>
                <a:cs typeface="Arial" panose="020B0604020202020204" pitchFamily="34" charset="0"/>
              </a:rPr>
              <a:t>پیچیدگی </a:t>
            </a:r>
            <a:r>
              <a:rPr lang="fa-IR" sz="2000" b="1" dirty="0">
                <a:solidFill>
                  <a:schemeClr val="bg1"/>
                </a:solidFill>
                <a:latin typeface="Arial" panose="020B0604020202020204" pitchFamily="34" charset="0"/>
                <a:cs typeface="Arial" panose="020B0604020202020204" pitchFamily="34" charset="0"/>
              </a:rPr>
              <a:t>ساختارهای </a:t>
            </a:r>
            <a:r>
              <a:rPr lang="fa-IR" sz="2000" b="1" dirty="0" smtClean="0">
                <a:solidFill>
                  <a:schemeClr val="bg1"/>
                </a:solidFill>
                <a:latin typeface="Arial" panose="020B0604020202020204" pitchFamily="34" charset="0"/>
                <a:cs typeface="Arial" panose="020B0604020202020204" pitchFamily="34" charset="0"/>
              </a:rPr>
              <a:t>آناتومیک</a:t>
            </a:r>
          </a:p>
          <a:p>
            <a:pPr algn="ctr"/>
            <a:r>
              <a:rPr lang="fa-IR" sz="2000" b="1" dirty="0">
                <a:solidFill>
                  <a:schemeClr val="bg1"/>
                </a:solidFill>
                <a:latin typeface="Arial" panose="020B0604020202020204" pitchFamily="34" charset="0"/>
                <a:cs typeface="Arial" panose="020B0604020202020204" pitchFamily="34" charset="0"/>
              </a:rPr>
              <a:t>تنوع در ظاهر تومورها</a:t>
            </a:r>
            <a:endParaRPr lang="fa-IR" sz="2000" b="1" dirty="0" smtClean="0">
              <a:solidFill>
                <a:schemeClr val="bg1"/>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174472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200" y="139700"/>
            <a:ext cx="11874500" cy="6908800"/>
          </a:xfrm>
        </p:spPr>
        <p:txBody>
          <a:bodyPr>
            <a:noAutofit/>
          </a:bodyPr>
          <a:lstStyle/>
          <a:p>
            <a:pPr marL="0" indent="0" algn="ctr" rtl="1">
              <a:buNone/>
            </a:pPr>
            <a:r>
              <a:rPr lang="fa-IR" sz="2400" b="1" dirty="0">
                <a:solidFill>
                  <a:schemeClr val="tx2">
                    <a:lumMod val="20000"/>
                    <a:lumOff val="80000"/>
                  </a:schemeClr>
                </a:solidFill>
                <a:latin typeface="Arial" panose="020B0604020202020204" pitchFamily="34" charset="0"/>
                <a:cs typeface="Arial" panose="020B0604020202020204" pitchFamily="34" charset="0"/>
              </a:rPr>
              <a:t>معرفی رویکرد مبتنی بر هوش مصنوعی:</a:t>
            </a:r>
          </a:p>
          <a:p>
            <a:pPr algn="r" rtl="1"/>
            <a:r>
              <a:rPr lang="fa-IR" b="1" dirty="0">
                <a:solidFill>
                  <a:schemeClr val="bg1"/>
                </a:solidFill>
                <a:latin typeface="Arial" panose="020B0604020202020204" pitchFamily="34" charset="0"/>
                <a:cs typeface="Arial" panose="020B0604020202020204" pitchFamily="34" charset="0"/>
              </a:rPr>
              <a:t>هوش </a:t>
            </a:r>
            <a:r>
              <a:rPr lang="fa-IR" b="1" dirty="0" smtClean="0">
                <a:solidFill>
                  <a:schemeClr val="bg1"/>
                </a:solidFill>
                <a:latin typeface="Arial" panose="020B0604020202020204" pitchFamily="34" charset="0"/>
                <a:cs typeface="Arial" panose="020B0604020202020204" pitchFamily="34" charset="0"/>
              </a:rPr>
              <a:t>مصنوعی</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می‌تواند چالش‌های فوق را به روش‌های زیر برطرف کند:</a:t>
            </a:r>
          </a:p>
          <a:p>
            <a:pPr algn="r" rtl="1">
              <a:buFont typeface="Arial" panose="020B0604020202020204" pitchFamily="34" charset="0"/>
              <a:buChar char="•"/>
            </a:pPr>
            <a:r>
              <a:rPr lang="fa-IR" sz="2400" b="1" dirty="0">
                <a:solidFill>
                  <a:schemeClr val="tx2">
                    <a:lumMod val="20000"/>
                    <a:lumOff val="80000"/>
                  </a:schemeClr>
                </a:solidFill>
                <a:latin typeface="Arial" panose="020B0604020202020204" pitchFamily="34" charset="0"/>
                <a:cs typeface="Arial" panose="020B0604020202020204" pitchFamily="34" charset="0"/>
              </a:rPr>
              <a:t>یادگیری عمیق: </a:t>
            </a:r>
            <a:r>
              <a:rPr lang="fa-IR" b="1" dirty="0">
                <a:solidFill>
                  <a:schemeClr val="bg1"/>
                </a:solidFill>
                <a:latin typeface="Arial" panose="020B0604020202020204" pitchFamily="34" charset="0"/>
                <a:cs typeface="Arial" panose="020B0604020202020204" pitchFamily="34" charset="0"/>
              </a:rPr>
              <a:t>الگوریتم‌های یادگیری عمیق مانند شبکه‌های عصبی کانولوشنی </a:t>
            </a:r>
            <a:r>
              <a:rPr lang="en-US" b="1" dirty="0" smtClean="0">
                <a:solidFill>
                  <a:schemeClr val="bg1"/>
                </a:solidFill>
                <a:latin typeface="Arial" panose="020B0604020202020204" pitchFamily="34" charset="0"/>
                <a:cs typeface="Arial" panose="020B0604020202020204" pitchFamily="34" charset="0"/>
              </a:rPr>
              <a:t>CNN </a:t>
            </a:r>
            <a:r>
              <a:rPr lang="fa-IR" b="1" dirty="0" smtClean="0">
                <a:solidFill>
                  <a:schemeClr val="bg1"/>
                </a:solidFill>
                <a:latin typeface="Arial" panose="020B0604020202020204" pitchFamily="34" charset="0"/>
                <a:cs typeface="Arial" panose="020B0604020202020204" pitchFamily="34" charset="0"/>
              </a:rPr>
              <a:t> قادر </a:t>
            </a:r>
            <a:r>
              <a:rPr lang="fa-IR" b="1" dirty="0">
                <a:solidFill>
                  <a:schemeClr val="bg1"/>
                </a:solidFill>
                <a:latin typeface="Arial" panose="020B0604020202020204" pitchFamily="34" charset="0"/>
                <a:cs typeface="Arial" panose="020B0604020202020204" pitchFamily="34" charset="0"/>
              </a:rPr>
              <a:t>به یادگیری ویژگی‌های پیچیده از داده‌های بزرگ هستند و می‌توانند الگوهای ظریف را که برای چشم انسان یا الگوریتم‌های سنتی قابل تشخیص نیست، شناسایی کنند.</a:t>
            </a:r>
          </a:p>
          <a:p>
            <a:pPr algn="r" rtl="1">
              <a:buFont typeface="Arial" panose="020B0604020202020204" pitchFamily="34" charset="0"/>
              <a:buChar char="•"/>
            </a:pPr>
            <a:r>
              <a:rPr lang="fa-IR" sz="2400" b="1" dirty="0">
                <a:solidFill>
                  <a:schemeClr val="tx2">
                    <a:lumMod val="20000"/>
                    <a:lumOff val="80000"/>
                  </a:schemeClr>
                </a:solidFill>
                <a:latin typeface="Arial" panose="020B0604020202020204" pitchFamily="34" charset="0"/>
                <a:cs typeface="Arial" panose="020B0604020202020204" pitchFamily="34" charset="0"/>
              </a:rPr>
              <a:t>مقاومت در برابر نویز: </a:t>
            </a:r>
            <a:r>
              <a:rPr lang="fa-IR" b="1" dirty="0">
                <a:solidFill>
                  <a:schemeClr val="bg1"/>
                </a:solidFill>
                <a:latin typeface="Arial" panose="020B0604020202020204" pitchFamily="34" charset="0"/>
                <a:cs typeface="Arial" panose="020B0604020202020204" pitchFamily="34" charset="0"/>
              </a:rPr>
              <a:t>مدل‌های </a:t>
            </a:r>
            <a:r>
              <a:rPr lang="en-US" b="1" dirty="0">
                <a:solidFill>
                  <a:schemeClr val="bg1"/>
                </a:solidFill>
                <a:latin typeface="Arial" panose="020B0604020202020204" pitchFamily="34" charset="0"/>
                <a:cs typeface="Arial" panose="020B0604020202020204" pitchFamily="34" charset="0"/>
              </a:rPr>
              <a:t>AI </a:t>
            </a:r>
            <a:r>
              <a:rPr lang="fa-IR" b="1" dirty="0" smtClean="0">
                <a:solidFill>
                  <a:schemeClr val="bg1"/>
                </a:solidFill>
                <a:latin typeface="Arial" panose="020B0604020202020204" pitchFamily="34" charset="0"/>
                <a:cs typeface="Arial" panose="020B0604020202020204" pitchFamily="34" charset="0"/>
              </a:rPr>
              <a:t> می‌توانند </a:t>
            </a:r>
            <a:r>
              <a:rPr lang="fa-IR" b="1" dirty="0">
                <a:solidFill>
                  <a:schemeClr val="bg1"/>
                </a:solidFill>
                <a:latin typeface="Arial" panose="020B0604020202020204" pitchFamily="34" charset="0"/>
                <a:cs typeface="Arial" panose="020B0604020202020204" pitchFamily="34" charset="0"/>
              </a:rPr>
              <a:t>با آموزش بر روی داده‌های متنوع، مقاومت بیشتری در برابر نویز و تغییرات کیفیت تصویر پیدا کنند.</a:t>
            </a:r>
          </a:p>
          <a:p>
            <a:pPr algn="r" rtl="1">
              <a:buFont typeface="Arial" panose="020B0604020202020204" pitchFamily="34" charset="0"/>
              <a:buChar char="•"/>
            </a:pPr>
            <a:r>
              <a:rPr lang="fa-IR" sz="2400" b="1" dirty="0">
                <a:solidFill>
                  <a:schemeClr val="tx2">
                    <a:lumMod val="20000"/>
                    <a:lumOff val="80000"/>
                  </a:schemeClr>
                </a:solidFill>
                <a:latin typeface="Arial" panose="020B0604020202020204" pitchFamily="34" charset="0"/>
                <a:cs typeface="Arial" panose="020B0604020202020204" pitchFamily="34" charset="0"/>
              </a:rPr>
              <a:t>قابلیت تعمیم: </a:t>
            </a:r>
            <a:r>
              <a:rPr lang="en-US" b="1" dirty="0">
                <a:solidFill>
                  <a:schemeClr val="bg1"/>
                </a:solidFill>
                <a:latin typeface="Arial" panose="020B0604020202020204" pitchFamily="34" charset="0"/>
                <a:cs typeface="Arial" panose="020B0604020202020204" pitchFamily="34" charset="0"/>
              </a:rPr>
              <a:t>AI </a:t>
            </a:r>
            <a:r>
              <a:rPr lang="fa-IR" b="1" dirty="0" smtClean="0">
                <a:solidFill>
                  <a:schemeClr val="bg1"/>
                </a:solidFill>
                <a:latin typeface="Arial" panose="020B0604020202020204" pitchFamily="34" charset="0"/>
                <a:cs typeface="Arial" panose="020B0604020202020204" pitchFamily="34" charset="0"/>
              </a:rPr>
              <a:t> می‌تواند </a:t>
            </a:r>
            <a:r>
              <a:rPr lang="fa-IR" b="1" dirty="0">
                <a:solidFill>
                  <a:schemeClr val="bg1"/>
                </a:solidFill>
                <a:latin typeface="Arial" panose="020B0604020202020204" pitchFamily="34" charset="0"/>
                <a:cs typeface="Arial" panose="020B0604020202020204" pitchFamily="34" charset="0"/>
              </a:rPr>
              <a:t>از تصاویر متعدد یاد بگیرد و این دانش را به موارد جدید تعمیم دهد، که باعث می‌شود در مواجهه با تنوع در ظاهر تومورها عملکرد بهتری داشته باشد.</a:t>
            </a:r>
          </a:p>
          <a:p>
            <a:pPr algn="r" rtl="1">
              <a:buFont typeface="Arial" panose="020B0604020202020204" pitchFamily="34" charset="0"/>
              <a:buChar char="•"/>
            </a:pPr>
            <a:r>
              <a:rPr lang="fa-IR" sz="2400" b="1" dirty="0">
                <a:solidFill>
                  <a:schemeClr val="tx2">
                    <a:lumMod val="20000"/>
                    <a:lumOff val="80000"/>
                  </a:schemeClr>
                </a:solidFill>
                <a:latin typeface="Arial" panose="020B0604020202020204" pitchFamily="34" charset="0"/>
                <a:cs typeface="Arial" panose="020B0604020202020204" pitchFamily="34" charset="0"/>
              </a:rPr>
              <a:t>پردازش خودکار: </a:t>
            </a:r>
            <a:r>
              <a:rPr lang="fa-IR" b="1" dirty="0">
                <a:solidFill>
                  <a:schemeClr val="bg1"/>
                </a:solidFill>
                <a:latin typeface="Arial" panose="020B0604020202020204" pitchFamily="34" charset="0"/>
                <a:cs typeface="Arial" panose="020B0604020202020204" pitchFamily="34" charset="0"/>
              </a:rPr>
              <a:t>سیستم‌های </a:t>
            </a:r>
            <a:r>
              <a:rPr lang="en-US" b="1" dirty="0">
                <a:solidFill>
                  <a:schemeClr val="bg1"/>
                </a:solidFill>
                <a:latin typeface="Arial" panose="020B0604020202020204" pitchFamily="34" charset="0"/>
                <a:cs typeface="Arial" panose="020B0604020202020204" pitchFamily="34" charset="0"/>
              </a:rPr>
              <a:t>AI </a:t>
            </a:r>
            <a:r>
              <a:rPr lang="fa-IR" b="1" dirty="0" smtClean="0">
                <a:solidFill>
                  <a:schemeClr val="bg1"/>
                </a:solidFill>
                <a:latin typeface="Arial" panose="020B0604020202020204" pitchFamily="34" charset="0"/>
                <a:cs typeface="Arial" panose="020B0604020202020204" pitchFamily="34" charset="0"/>
              </a:rPr>
              <a:t> می‌توانند </a:t>
            </a:r>
            <a:r>
              <a:rPr lang="fa-IR" b="1" dirty="0">
                <a:solidFill>
                  <a:schemeClr val="bg1"/>
                </a:solidFill>
                <a:latin typeface="Arial" panose="020B0604020202020204" pitchFamily="34" charset="0"/>
                <a:cs typeface="Arial" panose="020B0604020202020204" pitchFamily="34" charset="0"/>
              </a:rPr>
              <a:t>به طور خودکار تصاویر را پردازش کنند و نیاز به تنظیمات دستی را کاهش دهند، که باعث افزایش سرعت و کاهش خطای انسانی می‌شود.</a:t>
            </a:r>
          </a:p>
          <a:p>
            <a:pPr algn="r" rtl="1">
              <a:buFont typeface="Arial" panose="020B0604020202020204" pitchFamily="34" charset="0"/>
              <a:buChar char="•"/>
            </a:pPr>
            <a:r>
              <a:rPr lang="fa-IR" sz="2400" b="1" dirty="0">
                <a:solidFill>
                  <a:schemeClr val="tx2">
                    <a:lumMod val="20000"/>
                    <a:lumOff val="80000"/>
                  </a:schemeClr>
                </a:solidFill>
                <a:latin typeface="Arial" panose="020B0604020202020204" pitchFamily="34" charset="0"/>
                <a:cs typeface="Arial" panose="020B0604020202020204" pitchFamily="34" charset="0"/>
              </a:rPr>
              <a:t>بهبود مستمر: </a:t>
            </a:r>
            <a:r>
              <a:rPr lang="fa-IR" b="1" dirty="0">
                <a:solidFill>
                  <a:schemeClr val="bg1"/>
                </a:solidFill>
                <a:latin typeface="Arial" panose="020B0604020202020204" pitchFamily="34" charset="0"/>
                <a:cs typeface="Arial" panose="020B0604020202020204" pitchFamily="34" charset="0"/>
              </a:rPr>
              <a:t>مدل‌های </a:t>
            </a:r>
            <a:r>
              <a:rPr lang="en-US" b="1" dirty="0">
                <a:solidFill>
                  <a:schemeClr val="bg1"/>
                </a:solidFill>
                <a:latin typeface="Arial" panose="020B0604020202020204" pitchFamily="34" charset="0"/>
                <a:cs typeface="Arial" panose="020B0604020202020204" pitchFamily="34" charset="0"/>
              </a:rPr>
              <a:t>AI </a:t>
            </a:r>
            <a:r>
              <a:rPr lang="fa-IR" b="1" dirty="0" smtClean="0">
                <a:solidFill>
                  <a:schemeClr val="bg1"/>
                </a:solidFill>
                <a:latin typeface="Arial" panose="020B0604020202020204" pitchFamily="34" charset="0"/>
                <a:cs typeface="Arial" panose="020B0604020202020204" pitchFamily="34" charset="0"/>
              </a:rPr>
              <a:t> قابلیت </a:t>
            </a:r>
            <a:r>
              <a:rPr lang="fa-IR" b="1" dirty="0">
                <a:solidFill>
                  <a:schemeClr val="bg1"/>
                </a:solidFill>
                <a:latin typeface="Arial" panose="020B0604020202020204" pitchFamily="34" charset="0"/>
                <a:cs typeface="Arial" panose="020B0604020202020204" pitchFamily="34" charset="0"/>
              </a:rPr>
              <a:t>یادگیری مداوم دارند و می‌توانند با افزودن داده‌های جدید، عملکرد خود را به طور مستمر بهبود بخشند.</a:t>
            </a:r>
          </a:p>
          <a:p>
            <a:pPr algn="r" rtl="1">
              <a:buFont typeface="Arial" panose="020B0604020202020204" pitchFamily="34" charset="0"/>
              <a:buChar char="•"/>
            </a:pPr>
            <a:r>
              <a:rPr lang="fa-IR" sz="2400" b="1" dirty="0">
                <a:solidFill>
                  <a:schemeClr val="tx2">
                    <a:lumMod val="20000"/>
                    <a:lumOff val="80000"/>
                  </a:schemeClr>
                </a:solidFill>
                <a:latin typeface="Arial" panose="020B0604020202020204" pitchFamily="34" charset="0"/>
                <a:cs typeface="Arial" panose="020B0604020202020204" pitchFamily="34" charset="0"/>
              </a:rPr>
              <a:t>تلفیق اطلاعات: </a:t>
            </a:r>
            <a:r>
              <a:rPr lang="en-US" b="1" dirty="0">
                <a:solidFill>
                  <a:schemeClr val="bg1"/>
                </a:solidFill>
                <a:latin typeface="Arial" panose="020B0604020202020204" pitchFamily="34" charset="0"/>
                <a:cs typeface="Arial" panose="020B0604020202020204" pitchFamily="34" charset="0"/>
              </a:rPr>
              <a:t>AI </a:t>
            </a:r>
            <a:r>
              <a:rPr lang="fa-IR" b="1" dirty="0" smtClean="0">
                <a:solidFill>
                  <a:schemeClr val="bg1"/>
                </a:solidFill>
                <a:latin typeface="Arial" panose="020B0604020202020204" pitchFamily="34" charset="0"/>
                <a:cs typeface="Arial" panose="020B0604020202020204" pitchFamily="34" charset="0"/>
              </a:rPr>
              <a:t> می‌تواند </a:t>
            </a:r>
            <a:r>
              <a:rPr lang="fa-IR" b="1" dirty="0">
                <a:solidFill>
                  <a:schemeClr val="bg1"/>
                </a:solidFill>
                <a:latin typeface="Arial" panose="020B0604020202020204" pitchFamily="34" charset="0"/>
                <a:cs typeface="Arial" panose="020B0604020202020204" pitchFamily="34" charset="0"/>
              </a:rPr>
              <a:t>اطلاعات از منابع مختلف (مانند تصاویر </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MRI</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با وزن‌های مختلف یا حتی داده‌های بالینی) را ترکیب کند تا به تشخیص دقیق‌تر دست یابد.</a:t>
            </a:r>
          </a:p>
          <a:p>
            <a:pPr algn="r" rtl="1"/>
            <a:r>
              <a:rPr lang="fa-IR" b="1" dirty="0">
                <a:solidFill>
                  <a:schemeClr val="bg1"/>
                </a:solidFill>
                <a:latin typeface="Arial" panose="020B0604020202020204" pitchFamily="34" charset="0"/>
                <a:cs typeface="Arial" panose="020B0604020202020204" pitchFamily="34" charset="0"/>
              </a:rPr>
              <a:t>با استفاده از این رویکردهای مبتنی بر </a:t>
            </a:r>
            <a:r>
              <a:rPr lang="en-US" b="1" dirty="0">
                <a:solidFill>
                  <a:schemeClr val="bg1"/>
                </a:solidFill>
                <a:latin typeface="Arial" panose="020B0604020202020204" pitchFamily="34" charset="0"/>
                <a:cs typeface="Arial" panose="020B0604020202020204" pitchFamily="34" charset="0"/>
              </a:rPr>
              <a:t>AI، </a:t>
            </a:r>
            <a:r>
              <a:rPr lang="fa-IR" b="1" dirty="0">
                <a:solidFill>
                  <a:schemeClr val="bg1"/>
                </a:solidFill>
                <a:latin typeface="Arial" panose="020B0604020202020204" pitchFamily="34" charset="0"/>
                <a:cs typeface="Arial" panose="020B0604020202020204" pitchFamily="34" charset="0"/>
              </a:rPr>
              <a:t>می‌توان به طور قابل توجهی دقت تشخیص تومورهای مغزی را افزایش داد و به پزشکان در تصمیم‌گیری‌های بالینی کمک کرد. این امر در نهایت منجر به تشخیص زودهنگام‌تر، درمان مؤثرتر و بهبود نتایج برای بیماران می‌شود.</a:t>
            </a:r>
          </a:p>
          <a:p>
            <a:pPr algn="r"/>
            <a:endParaRPr lang="en-US"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9642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6100" y="0"/>
            <a:ext cx="2513012" cy="1278468"/>
          </a:xfrm>
        </p:spPr>
        <p:txBody>
          <a:bodyPr/>
          <a:lstStyle/>
          <a:p>
            <a:pPr algn="r"/>
            <a:r>
              <a:rPr lang="fa-IR" dirty="0" smtClean="0">
                <a:solidFill>
                  <a:srgbClr val="FFFFFF"/>
                </a:solidFill>
                <a:latin typeface="Arial" panose="020B0604020202020204" pitchFamily="34" charset="0"/>
                <a:cs typeface="Arial" panose="020B0604020202020204" pitchFamily="34" charset="0"/>
              </a:rPr>
              <a:t>روش‌شناسی:</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4000" y="254000"/>
            <a:ext cx="9563100" cy="6604000"/>
          </a:xfrm>
        </p:spPr>
        <p:txBody>
          <a:bodyPr>
            <a:normAutofit/>
          </a:bodyPr>
          <a:lstStyle/>
          <a:p>
            <a:pPr algn="r" rtl="1"/>
            <a:r>
              <a:rPr lang="fa-IR" sz="2400" b="1" dirty="0">
                <a:solidFill>
                  <a:schemeClr val="tx2">
                    <a:lumMod val="20000"/>
                    <a:lumOff val="80000"/>
                  </a:schemeClr>
                </a:solidFill>
                <a:latin typeface="Arial" panose="020B0604020202020204" pitchFamily="34" charset="0"/>
                <a:cs typeface="Arial" panose="020B0604020202020204" pitchFamily="34" charset="0"/>
              </a:rPr>
              <a:t>معرفی معماری </a:t>
            </a:r>
            <a:r>
              <a:rPr lang="en-US" sz="2400" b="1" dirty="0" smtClean="0">
                <a:solidFill>
                  <a:schemeClr val="tx2">
                    <a:lumMod val="20000"/>
                    <a:lumOff val="80000"/>
                  </a:schemeClr>
                </a:solidFill>
                <a:latin typeface="Arial" panose="020B0604020202020204" pitchFamily="34" charset="0"/>
                <a:cs typeface="Arial" panose="020B0604020202020204" pitchFamily="34" charset="0"/>
              </a:rPr>
              <a:t>EfficientNetB2</a:t>
            </a:r>
            <a:r>
              <a:rPr lang="fa-IR" sz="2400" b="1" dirty="0" smtClean="0">
                <a:solidFill>
                  <a:schemeClr val="tx2">
                    <a:lumMod val="20000"/>
                    <a:lumOff val="80000"/>
                  </a:schemeClr>
                </a:solidFill>
                <a:latin typeface="Arial" panose="020B0604020202020204" pitchFamily="34" charset="0"/>
                <a:cs typeface="Arial" panose="020B0604020202020204" pitchFamily="34" charset="0"/>
              </a:rPr>
              <a:t> :</a:t>
            </a:r>
            <a:endParaRPr lang="en-US" sz="2400" b="1" dirty="0">
              <a:solidFill>
                <a:schemeClr val="tx2">
                  <a:lumMod val="20000"/>
                  <a:lumOff val="80000"/>
                </a:schemeClr>
              </a:solidFill>
              <a:latin typeface="Arial" panose="020B0604020202020204" pitchFamily="34" charset="0"/>
              <a:cs typeface="Arial" panose="020B0604020202020204" pitchFamily="34" charset="0"/>
            </a:endParaRPr>
          </a:p>
          <a:p>
            <a:pPr algn="r" rtl="1"/>
            <a:r>
              <a:rPr lang="en-US" b="1" dirty="0">
                <a:solidFill>
                  <a:schemeClr val="bg1"/>
                </a:solidFill>
                <a:latin typeface="Arial" panose="020B0604020202020204" pitchFamily="34" charset="0"/>
                <a:cs typeface="Arial" panose="020B0604020202020204" pitchFamily="34" charset="0"/>
              </a:rPr>
              <a:t>EfficientNetB2 </a:t>
            </a:r>
            <a:r>
              <a:rPr lang="fa-IR" b="1" dirty="0" smtClean="0">
                <a:solidFill>
                  <a:schemeClr val="bg1"/>
                </a:solidFill>
                <a:latin typeface="Arial" panose="020B0604020202020204" pitchFamily="34" charset="0"/>
                <a:cs typeface="Arial" panose="020B0604020202020204" pitchFamily="34" charset="0"/>
              </a:rPr>
              <a:t> به </a:t>
            </a:r>
            <a:r>
              <a:rPr lang="fa-IR" b="1" dirty="0">
                <a:solidFill>
                  <a:schemeClr val="bg1"/>
                </a:solidFill>
                <a:latin typeface="Arial" panose="020B0604020202020204" pitchFamily="34" charset="0"/>
                <a:cs typeface="Arial" panose="020B0604020202020204" pitchFamily="34" charset="0"/>
              </a:rPr>
              <a:t>دلایل زیر برای تشخیص تومور مغزی از تصاویر </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MRI</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انتخاب شده است:</a:t>
            </a:r>
          </a:p>
          <a:p>
            <a:pPr algn="r" rtl="1">
              <a:buFont typeface="+mj-lt"/>
              <a:buAutoNum type="arabicPeriod"/>
            </a:pPr>
            <a:r>
              <a:rPr lang="fa-IR" b="1" dirty="0">
                <a:solidFill>
                  <a:schemeClr val="tx2">
                    <a:lumMod val="20000"/>
                    <a:lumOff val="80000"/>
                  </a:schemeClr>
                </a:solidFill>
                <a:latin typeface="Arial" panose="020B0604020202020204" pitchFamily="34" charset="0"/>
                <a:cs typeface="Arial" panose="020B0604020202020204" pitchFamily="34" charset="0"/>
              </a:rPr>
              <a:t>کارایی بالا: </a:t>
            </a:r>
            <a:r>
              <a:rPr lang="fa-IR" b="1" dirty="0">
                <a:solidFill>
                  <a:schemeClr val="bg1"/>
                </a:solidFill>
                <a:latin typeface="Arial" panose="020B0604020202020204" pitchFamily="34" charset="0"/>
                <a:cs typeface="Arial" panose="020B0604020202020204" pitchFamily="34" charset="0"/>
              </a:rPr>
              <a:t>این معماری با متعادل کردن عمق، عرض و وضوح مدل، عملکرد برتری در وظایف طبقه‌بندی تصویر ارائه می‌دهد. </a:t>
            </a:r>
            <a:r>
              <a:rPr lang="en-US" b="1" dirty="0" smtClean="0">
                <a:solidFill>
                  <a:schemeClr val="bg1"/>
                </a:solidFill>
                <a:latin typeface="Arial" panose="020B0604020202020204" pitchFamily="34" charset="0"/>
                <a:cs typeface="Arial" panose="020B0604020202020204" pitchFamily="34" charset="0"/>
              </a:rPr>
              <a:t>EfficientNetB2</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دقت بالاتری نسبت به مدل‌های دیگر بدون افزایش قابل توجه در منابع محاسباتی به دست می‌آورد.</a:t>
            </a:r>
          </a:p>
          <a:p>
            <a:pPr algn="r" rtl="1">
              <a:buFont typeface="+mj-lt"/>
              <a:buAutoNum type="arabicPeriod"/>
            </a:pPr>
            <a:r>
              <a:rPr lang="fa-IR" b="1" dirty="0">
                <a:solidFill>
                  <a:schemeClr val="tx2">
                    <a:lumMod val="20000"/>
                    <a:lumOff val="80000"/>
                  </a:schemeClr>
                </a:solidFill>
                <a:latin typeface="Arial" panose="020B0604020202020204" pitchFamily="34" charset="0"/>
                <a:cs typeface="Arial" panose="020B0604020202020204" pitchFamily="34" charset="0"/>
              </a:rPr>
              <a:t>نیاز به منابع کمتر: </a:t>
            </a:r>
            <a:r>
              <a:rPr lang="fa-IR" b="1" dirty="0">
                <a:solidFill>
                  <a:schemeClr val="bg1"/>
                </a:solidFill>
                <a:latin typeface="Arial" panose="020B0604020202020204" pitchFamily="34" charset="0"/>
                <a:cs typeface="Arial" panose="020B0604020202020204" pitchFamily="34" charset="0"/>
              </a:rPr>
              <a:t>این معماری نسبت به عملکردش، تعداد پارامترهای کمتری دارد. این ویژگی آن را برای محیط‌هایی که قدرت محاسباتی محدودی دارند، مناسب می‌سازد و امکان آموزش و استقرار سریع‌تر در کاربردهای دنیای واقعی را فراهم می‌کند.</a:t>
            </a:r>
          </a:p>
          <a:p>
            <a:pPr algn="r" rtl="1">
              <a:buFont typeface="+mj-lt"/>
              <a:buAutoNum type="arabicPeriod"/>
            </a:pPr>
            <a:r>
              <a:rPr lang="fa-IR" b="1" dirty="0">
                <a:solidFill>
                  <a:schemeClr val="tx2">
                    <a:lumMod val="20000"/>
                    <a:lumOff val="80000"/>
                  </a:schemeClr>
                </a:solidFill>
                <a:latin typeface="Arial" panose="020B0604020202020204" pitchFamily="34" charset="0"/>
                <a:cs typeface="Arial" panose="020B0604020202020204" pitchFamily="34" charset="0"/>
              </a:rPr>
              <a:t>مقیاس‌پذیری: </a:t>
            </a:r>
            <a:r>
              <a:rPr lang="en-US" b="1" dirty="0" smtClean="0">
                <a:solidFill>
                  <a:schemeClr val="bg1"/>
                </a:solidFill>
                <a:latin typeface="Arial" panose="020B0604020202020204" pitchFamily="34" charset="0"/>
                <a:cs typeface="Arial" panose="020B0604020202020204" pitchFamily="34" charset="0"/>
              </a:rPr>
              <a:t>EfficientNetB2</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بخشی از خانواده </a:t>
            </a:r>
            <a:r>
              <a:rPr lang="en-US" b="1" dirty="0" err="1" smtClean="0">
                <a:solidFill>
                  <a:schemeClr val="bg1"/>
                </a:solidFill>
                <a:latin typeface="Arial" panose="020B0604020202020204" pitchFamily="34" charset="0"/>
                <a:cs typeface="Arial" panose="020B0604020202020204" pitchFamily="34" charset="0"/>
              </a:rPr>
              <a:t>EfficientNet</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است که به طور سیستماتیک عمق، عرض و وضوح شبکه را مقیاس می‌کند. این امر امکان تنظیم دقیق مدل برای تعادل بین دقت و سرعت را فراهم می‌کند.</a:t>
            </a:r>
          </a:p>
          <a:p>
            <a:pPr algn="r" rtl="1">
              <a:buFont typeface="+mj-lt"/>
              <a:buAutoNum type="arabicPeriod"/>
            </a:pPr>
            <a:r>
              <a:rPr lang="fa-IR" b="1" dirty="0">
                <a:solidFill>
                  <a:schemeClr val="tx2">
                    <a:lumMod val="20000"/>
                    <a:lumOff val="80000"/>
                  </a:schemeClr>
                </a:solidFill>
                <a:latin typeface="Arial" panose="020B0604020202020204" pitchFamily="34" charset="0"/>
                <a:cs typeface="Arial" panose="020B0604020202020204" pitchFamily="34" charset="0"/>
              </a:rPr>
              <a:t>انتقال یادگیری: </a:t>
            </a:r>
            <a:r>
              <a:rPr lang="fa-IR" b="1" dirty="0">
                <a:solidFill>
                  <a:schemeClr val="bg1"/>
                </a:solidFill>
                <a:latin typeface="Arial" panose="020B0604020202020204" pitchFamily="34" charset="0"/>
                <a:cs typeface="Arial" panose="020B0604020202020204" pitchFamily="34" charset="0"/>
              </a:rPr>
              <a:t>این مدل بر روی مجموعه داده‌های بزرگی از تصاویر پیش‌آموزش دیده است، که امکان استفاده از انتقال یادگیری برای وظایف خاص مانند تشخیص تومور مغزی را فراهم می‌کند.</a:t>
            </a:r>
          </a:p>
          <a:p>
            <a:pPr algn="r" rtl="1"/>
            <a:r>
              <a:rPr lang="fa-IR" b="1" dirty="0">
                <a:solidFill>
                  <a:schemeClr val="tx2">
                    <a:lumMod val="20000"/>
                    <a:lumOff val="80000"/>
                  </a:schemeClr>
                </a:solidFill>
                <a:latin typeface="Arial" panose="020B0604020202020204" pitchFamily="34" charset="0"/>
                <a:cs typeface="Arial" panose="020B0604020202020204" pitchFamily="34" charset="0"/>
              </a:rPr>
              <a:t>جزئیات محیط محاسباتی:</a:t>
            </a:r>
          </a:p>
          <a:p>
            <a:pPr algn="r" rtl="1"/>
            <a:r>
              <a:rPr lang="en-US" b="1" dirty="0" smtClean="0">
                <a:solidFill>
                  <a:schemeClr val="bg1"/>
                </a:solidFill>
                <a:latin typeface="Arial" panose="020B0604020202020204" pitchFamily="34" charset="0"/>
                <a:cs typeface="Arial" panose="020B0604020202020204" pitchFamily="34" charset="0"/>
              </a:rPr>
              <a:t>CPU</a:t>
            </a:r>
            <a:r>
              <a:rPr lang="en-US" b="1" dirty="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مثلاً “</a:t>
            </a:r>
            <a:r>
              <a:rPr lang="en-US" b="1" dirty="0">
                <a:solidFill>
                  <a:schemeClr val="bg1"/>
                </a:solidFill>
                <a:latin typeface="Arial" panose="020B0604020202020204" pitchFamily="34" charset="0"/>
                <a:cs typeface="Arial" panose="020B0604020202020204" pitchFamily="34" charset="0"/>
              </a:rPr>
              <a:t>Intel Core </a:t>
            </a:r>
            <a:r>
              <a:rPr lang="en-US" b="1" dirty="0" smtClean="0">
                <a:solidFill>
                  <a:schemeClr val="bg1"/>
                </a:solidFill>
                <a:latin typeface="Arial" panose="020B0604020202020204" pitchFamily="34" charset="0"/>
                <a:cs typeface="Arial" panose="020B0604020202020204" pitchFamily="34" charset="0"/>
              </a:rPr>
              <a:t>i7-9700K</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با سرعت ساعت تا 4.9 گیگاهرتز” </a:t>
            </a:r>
            <a:r>
              <a:rPr lang="en-US" b="1" dirty="0" smtClean="0">
                <a:solidFill>
                  <a:schemeClr val="bg1"/>
                </a:solidFill>
                <a:latin typeface="Arial" panose="020B0604020202020204" pitchFamily="34" charset="0"/>
                <a:cs typeface="Arial" panose="020B0604020202020204" pitchFamily="34" charset="0"/>
              </a:rPr>
              <a:t>GPU</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مثلاً “</a:t>
            </a:r>
            <a:r>
              <a:rPr lang="en-US" b="1" dirty="0">
                <a:solidFill>
                  <a:schemeClr val="bg1"/>
                </a:solidFill>
                <a:latin typeface="Arial" panose="020B0604020202020204" pitchFamily="34" charset="0"/>
                <a:cs typeface="Arial" panose="020B0604020202020204" pitchFamily="34" charset="0"/>
              </a:rPr>
              <a:t>NVIDIA GeForce RTX </a:t>
            </a:r>
            <a:r>
              <a:rPr lang="en-US" b="1" dirty="0" smtClean="0">
                <a:solidFill>
                  <a:schemeClr val="bg1"/>
                </a:solidFill>
                <a:latin typeface="Arial" panose="020B0604020202020204" pitchFamily="34" charset="0"/>
                <a:cs typeface="Arial" panose="020B0604020202020204" pitchFamily="34" charset="0"/>
              </a:rPr>
              <a:t>2080</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با 8 گیگابایت حافظه </a:t>
            </a:r>
            <a:r>
              <a:rPr lang="en-US" b="1" dirty="0">
                <a:solidFill>
                  <a:schemeClr val="bg1"/>
                </a:solidFill>
                <a:latin typeface="Arial" panose="020B0604020202020204" pitchFamily="34" charset="0"/>
                <a:cs typeface="Arial" panose="020B0604020202020204" pitchFamily="34" charset="0"/>
              </a:rPr>
              <a:t>VRAM” </a:t>
            </a:r>
            <a:r>
              <a:rPr lang="en-US" b="1" dirty="0" smtClean="0">
                <a:solidFill>
                  <a:schemeClr val="bg1"/>
                </a:solidFill>
                <a:latin typeface="Arial" panose="020B0604020202020204" pitchFamily="34" charset="0"/>
                <a:cs typeface="Arial" panose="020B0604020202020204" pitchFamily="34" charset="0"/>
              </a:rPr>
              <a:t>RAM</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مثلاً “32 گیگابایت </a:t>
            </a:r>
            <a:r>
              <a:rPr lang="en-US" b="1" dirty="0">
                <a:solidFill>
                  <a:schemeClr val="bg1"/>
                </a:solidFill>
                <a:latin typeface="Arial" panose="020B0604020202020204" pitchFamily="34" charset="0"/>
                <a:cs typeface="Arial" panose="020B0604020202020204" pitchFamily="34" charset="0"/>
              </a:rPr>
              <a:t>DDR4”</a:t>
            </a:r>
          </a:p>
          <a:p>
            <a:pPr algn="r" rt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82242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74901"/>
            <a:ext cx="6667500" cy="5194300"/>
          </a:xfrm>
        </p:spPr>
        <p:txBody>
          <a:bodyPr>
            <a:noAutofit/>
          </a:bodyPr>
          <a:lstStyle/>
          <a:p>
            <a:pPr algn="r" rtl="1"/>
            <a:r>
              <a:rPr lang="fa-IR" sz="1800" b="1" dirty="0">
                <a:solidFill>
                  <a:schemeClr val="tx2">
                    <a:lumMod val="20000"/>
                    <a:lumOff val="80000"/>
                  </a:schemeClr>
                </a:solidFill>
                <a:latin typeface="Arial" panose="020B0604020202020204" pitchFamily="34" charset="0"/>
                <a:cs typeface="Arial" panose="020B0604020202020204" pitchFamily="34" charset="0"/>
              </a:rPr>
              <a:t>این نمودار ساختار کلی </a:t>
            </a:r>
            <a:r>
              <a:rPr lang="en-US" sz="1800" b="1" dirty="0" smtClean="0">
                <a:solidFill>
                  <a:schemeClr val="tx2">
                    <a:lumMod val="20000"/>
                    <a:lumOff val="80000"/>
                  </a:schemeClr>
                </a:solidFill>
                <a:latin typeface="Arial" panose="020B0604020202020204" pitchFamily="34" charset="0"/>
                <a:cs typeface="Arial" panose="020B0604020202020204" pitchFamily="34" charset="0"/>
              </a:rPr>
              <a:t>EfficientNetB2</a:t>
            </a:r>
            <a:r>
              <a:rPr lang="fa-IR" sz="1800" b="1" dirty="0" smtClean="0">
                <a:solidFill>
                  <a:schemeClr val="tx2">
                    <a:lumMod val="20000"/>
                    <a:lumOff val="80000"/>
                  </a:schemeClr>
                </a:solidFill>
                <a:latin typeface="Arial" panose="020B0604020202020204" pitchFamily="34" charset="0"/>
                <a:cs typeface="Arial" panose="020B0604020202020204" pitchFamily="34" charset="0"/>
              </a:rPr>
              <a:t> </a:t>
            </a:r>
            <a:r>
              <a:rPr lang="en-US" sz="1800" b="1" dirty="0" smtClean="0">
                <a:solidFill>
                  <a:schemeClr val="tx2">
                    <a:lumMod val="20000"/>
                    <a:lumOff val="80000"/>
                  </a:schemeClr>
                </a:solidFill>
                <a:latin typeface="Arial" panose="020B0604020202020204" pitchFamily="34" charset="0"/>
                <a:cs typeface="Arial" panose="020B0604020202020204" pitchFamily="34" charset="0"/>
              </a:rPr>
              <a:t> </a:t>
            </a:r>
            <a:r>
              <a:rPr lang="fa-IR" sz="1800" b="1" dirty="0">
                <a:solidFill>
                  <a:schemeClr val="tx2">
                    <a:lumMod val="20000"/>
                    <a:lumOff val="80000"/>
                  </a:schemeClr>
                </a:solidFill>
                <a:latin typeface="Arial" panose="020B0604020202020204" pitchFamily="34" charset="0"/>
                <a:cs typeface="Arial" panose="020B0604020202020204" pitchFamily="34" charset="0"/>
              </a:rPr>
              <a:t>را نشان می‌دهد:</a:t>
            </a:r>
            <a:r>
              <a:rPr lang="fa-IR" sz="1800" b="1" dirty="0">
                <a:solidFill>
                  <a:schemeClr val="bg1"/>
                </a:solidFill>
                <a:latin typeface="Arial" panose="020B0604020202020204" pitchFamily="34" charset="0"/>
                <a:cs typeface="Arial" panose="020B0604020202020204" pitchFamily="34" charset="0"/>
              </a:rPr>
              <a:t/>
            </a:r>
            <a:br>
              <a:rPr lang="fa-IR" sz="1800" b="1" dirty="0">
                <a:solidFill>
                  <a:schemeClr val="bg1"/>
                </a:solidFill>
                <a:latin typeface="Arial" panose="020B0604020202020204" pitchFamily="34" charset="0"/>
                <a:cs typeface="Arial" panose="020B0604020202020204" pitchFamily="34" charset="0"/>
              </a:rPr>
            </a:br>
            <a:r>
              <a:rPr lang="fa-IR" sz="1800" b="1" dirty="0">
                <a:solidFill>
                  <a:schemeClr val="tx2">
                    <a:lumMod val="20000"/>
                    <a:lumOff val="80000"/>
                  </a:schemeClr>
                </a:solidFill>
                <a:latin typeface="Arial" panose="020B0604020202020204" pitchFamily="34" charset="0"/>
                <a:cs typeface="Arial" panose="020B0604020202020204" pitchFamily="34" charset="0"/>
              </a:rPr>
              <a:t>ورودی: </a:t>
            </a:r>
            <a:r>
              <a:rPr lang="fa-IR" sz="1800" b="1" dirty="0">
                <a:solidFill>
                  <a:schemeClr val="bg1"/>
                </a:solidFill>
                <a:latin typeface="Arial" panose="020B0604020202020204" pitchFamily="34" charset="0"/>
                <a:cs typeface="Arial" panose="020B0604020202020204" pitchFamily="34" charset="0"/>
              </a:rPr>
              <a:t>لایه ورودی که تصویر </a:t>
            </a:r>
            <a:r>
              <a:rPr lang="en-US" sz="1800" b="1" dirty="0" smtClean="0">
                <a:solidFill>
                  <a:schemeClr val="bg1"/>
                </a:solidFill>
                <a:latin typeface="Arial" panose="020B0604020202020204" pitchFamily="34" charset="0"/>
                <a:cs typeface="Arial" panose="020B0604020202020204" pitchFamily="34" charset="0"/>
              </a:rPr>
              <a:t>MRI</a:t>
            </a:r>
            <a:r>
              <a:rPr lang="fa-IR" sz="1800" b="1" dirty="0" smtClean="0">
                <a:solidFill>
                  <a:schemeClr val="bg1"/>
                </a:solidFill>
                <a:latin typeface="Arial" panose="020B0604020202020204" pitchFamily="34" charset="0"/>
                <a:cs typeface="Arial" panose="020B0604020202020204" pitchFamily="34" charset="0"/>
              </a:rPr>
              <a:t> </a:t>
            </a:r>
            <a:r>
              <a:rPr lang="en-US" sz="1800" b="1" dirty="0" smtClean="0">
                <a:solidFill>
                  <a:schemeClr val="bg1"/>
                </a:solidFill>
                <a:latin typeface="Arial" panose="020B0604020202020204" pitchFamily="34" charset="0"/>
                <a:cs typeface="Arial" panose="020B0604020202020204" pitchFamily="34" charset="0"/>
              </a:rPr>
              <a:t> </a:t>
            </a:r>
            <a:r>
              <a:rPr lang="fa-IR" sz="1800" b="1" dirty="0">
                <a:solidFill>
                  <a:schemeClr val="bg1"/>
                </a:solidFill>
                <a:latin typeface="Arial" panose="020B0604020202020204" pitchFamily="34" charset="0"/>
                <a:cs typeface="Arial" panose="020B0604020202020204" pitchFamily="34" charset="0"/>
              </a:rPr>
              <a:t>را دریافت می‌کند.</a:t>
            </a:r>
            <a:br>
              <a:rPr lang="fa-IR" sz="1800" b="1" dirty="0">
                <a:solidFill>
                  <a:schemeClr val="bg1"/>
                </a:solidFill>
                <a:latin typeface="Arial" panose="020B0604020202020204" pitchFamily="34" charset="0"/>
                <a:cs typeface="Arial" panose="020B0604020202020204" pitchFamily="34" charset="0"/>
              </a:rPr>
            </a:br>
            <a:r>
              <a:rPr lang="fa-IR" sz="1800" b="1" dirty="0" smtClean="0">
                <a:solidFill>
                  <a:schemeClr val="bg1"/>
                </a:solidFill>
                <a:latin typeface="Arial" panose="020B0604020202020204" pitchFamily="34" charset="0"/>
                <a:cs typeface="Arial" panose="020B0604020202020204" pitchFamily="34" charset="0"/>
              </a:rPr>
              <a:t> </a:t>
            </a:r>
            <a:r>
              <a:rPr lang="en-US" sz="1800" b="1" dirty="0" smtClean="0">
                <a:solidFill>
                  <a:schemeClr val="tx2">
                    <a:lumMod val="20000"/>
                    <a:lumOff val="80000"/>
                  </a:schemeClr>
                </a:solidFill>
                <a:latin typeface="Arial" panose="020B0604020202020204" pitchFamily="34" charset="0"/>
                <a:cs typeface="Arial" panose="020B0604020202020204" pitchFamily="34" charset="0"/>
              </a:rPr>
              <a:t>Stem </a:t>
            </a:r>
            <a:r>
              <a:rPr lang="en-US" sz="1800" b="1" dirty="0" err="1" smtClean="0">
                <a:solidFill>
                  <a:schemeClr val="tx2">
                    <a:lumMod val="20000"/>
                    <a:lumOff val="80000"/>
                  </a:schemeClr>
                </a:solidFill>
                <a:latin typeface="Arial" panose="020B0604020202020204" pitchFamily="34" charset="0"/>
                <a:cs typeface="Arial" panose="020B0604020202020204" pitchFamily="34" charset="0"/>
              </a:rPr>
              <a:t>Conv</a:t>
            </a:r>
            <a:r>
              <a:rPr lang="fa-IR" sz="1800" b="1" dirty="0">
                <a:solidFill>
                  <a:schemeClr val="tx2">
                    <a:lumMod val="20000"/>
                    <a:lumOff val="80000"/>
                  </a:schemeClr>
                </a:solidFill>
                <a:latin typeface="Arial" panose="020B0604020202020204" pitchFamily="34" charset="0"/>
                <a:cs typeface="Arial" panose="020B0604020202020204" pitchFamily="34" charset="0"/>
              </a:rPr>
              <a:t> </a:t>
            </a:r>
            <a:r>
              <a:rPr lang="en-US" sz="1800" b="1" dirty="0" smtClean="0">
                <a:solidFill>
                  <a:schemeClr val="tx2">
                    <a:lumMod val="20000"/>
                    <a:lumOff val="80000"/>
                  </a:schemeClr>
                </a:solidFill>
                <a:latin typeface="Arial" panose="020B0604020202020204" pitchFamily="34" charset="0"/>
                <a:cs typeface="Arial" panose="020B0604020202020204" pitchFamily="34" charset="0"/>
              </a:rPr>
              <a:t>: </a:t>
            </a:r>
            <a:r>
              <a:rPr lang="fa-IR" sz="1800" b="1" dirty="0">
                <a:solidFill>
                  <a:schemeClr val="bg1"/>
                </a:solidFill>
                <a:latin typeface="Arial" panose="020B0604020202020204" pitchFamily="34" charset="0"/>
                <a:cs typeface="Arial" panose="020B0604020202020204" pitchFamily="34" charset="0"/>
              </a:rPr>
              <a:t>لایه کانولوشن اولیه که ویژگی‌های پایه را استخراج می‌کند.</a:t>
            </a:r>
            <a:br>
              <a:rPr lang="fa-IR" sz="1800" b="1" dirty="0">
                <a:solidFill>
                  <a:schemeClr val="bg1"/>
                </a:solidFill>
                <a:latin typeface="Arial" panose="020B0604020202020204" pitchFamily="34" charset="0"/>
                <a:cs typeface="Arial" panose="020B0604020202020204" pitchFamily="34" charset="0"/>
              </a:rPr>
            </a:br>
            <a:r>
              <a:rPr lang="fa-IR" sz="1800" b="1" dirty="0">
                <a:solidFill>
                  <a:schemeClr val="tx2">
                    <a:lumMod val="20000"/>
                    <a:lumOff val="80000"/>
                  </a:schemeClr>
                </a:solidFill>
                <a:latin typeface="Arial" panose="020B0604020202020204" pitchFamily="34" charset="0"/>
                <a:cs typeface="Arial" panose="020B0604020202020204" pitchFamily="34" charset="0"/>
              </a:rPr>
              <a:t>بلوک‌های </a:t>
            </a:r>
            <a:r>
              <a:rPr lang="en-US" sz="1800" b="1" dirty="0" err="1" smtClean="0">
                <a:solidFill>
                  <a:schemeClr val="tx2">
                    <a:lumMod val="20000"/>
                    <a:lumOff val="80000"/>
                  </a:schemeClr>
                </a:solidFill>
                <a:latin typeface="Arial" panose="020B0604020202020204" pitchFamily="34" charset="0"/>
                <a:cs typeface="Arial" panose="020B0604020202020204" pitchFamily="34" charset="0"/>
              </a:rPr>
              <a:t>MBConv</a:t>
            </a:r>
            <a:r>
              <a:rPr lang="fa-IR" sz="1800" b="1" dirty="0" smtClean="0">
                <a:solidFill>
                  <a:schemeClr val="tx2">
                    <a:lumMod val="20000"/>
                    <a:lumOff val="80000"/>
                  </a:schemeClr>
                </a:solidFill>
                <a:latin typeface="Arial" panose="020B0604020202020204" pitchFamily="34" charset="0"/>
                <a:cs typeface="Arial" panose="020B0604020202020204" pitchFamily="34" charset="0"/>
              </a:rPr>
              <a:t> </a:t>
            </a:r>
            <a:r>
              <a:rPr lang="en-US" sz="1800" b="1" dirty="0" smtClean="0">
                <a:solidFill>
                  <a:schemeClr val="tx2">
                    <a:lumMod val="20000"/>
                    <a:lumOff val="80000"/>
                  </a:schemeClr>
                </a:solidFill>
                <a:latin typeface="Arial" panose="020B0604020202020204" pitchFamily="34" charset="0"/>
                <a:cs typeface="Arial" panose="020B0604020202020204" pitchFamily="34" charset="0"/>
              </a:rPr>
              <a:t>: </a:t>
            </a:r>
            <a:r>
              <a:rPr lang="fa-IR" sz="1800" b="1" dirty="0">
                <a:solidFill>
                  <a:schemeClr val="bg1"/>
                </a:solidFill>
                <a:latin typeface="Arial" panose="020B0604020202020204" pitchFamily="34" charset="0"/>
                <a:cs typeface="Arial" panose="020B0604020202020204" pitchFamily="34" charset="0"/>
              </a:rPr>
              <a:t>این بخش اصلی شبکه است که شامل چندین بلوک </a:t>
            </a:r>
            <a:r>
              <a:rPr lang="en-US" sz="1600" b="1" dirty="0" err="1" smtClean="0">
                <a:solidFill>
                  <a:schemeClr val="bg1"/>
                </a:solidFill>
                <a:latin typeface="Arial" panose="020B0604020202020204" pitchFamily="34" charset="0"/>
                <a:cs typeface="Arial" panose="020B0604020202020204" pitchFamily="34" charset="0"/>
              </a:rPr>
              <a:t>MBConv</a:t>
            </a:r>
            <a:r>
              <a:rPr lang="fa-IR" sz="1600" b="1" dirty="0" smtClean="0">
                <a:solidFill>
                  <a:schemeClr val="bg1"/>
                </a:solidFill>
                <a:latin typeface="Arial" panose="020B0604020202020204" pitchFamily="34" charset="0"/>
                <a:cs typeface="Arial" panose="020B0604020202020204" pitchFamily="34" charset="0"/>
              </a:rPr>
              <a:t> </a:t>
            </a:r>
            <a:r>
              <a:rPr lang="en-US" sz="1600" b="1" dirty="0" smtClean="0">
                <a:solidFill>
                  <a:schemeClr val="bg1"/>
                </a:solidFill>
                <a:latin typeface="Arial" panose="020B0604020202020204" pitchFamily="34" charset="0"/>
                <a:cs typeface="Arial" panose="020B0604020202020204" pitchFamily="34" charset="0"/>
              </a:rPr>
              <a:t> </a:t>
            </a:r>
            <a:r>
              <a:rPr lang="en-US" sz="1600" b="1" dirty="0">
                <a:solidFill>
                  <a:schemeClr val="bg1"/>
                </a:solidFill>
                <a:latin typeface="Arial" panose="020B0604020202020204" pitchFamily="34" charset="0"/>
                <a:cs typeface="Arial" panose="020B0604020202020204" pitchFamily="34" charset="0"/>
              </a:rPr>
              <a:t>(Mobile Inverted </a:t>
            </a:r>
            <a:r>
              <a:rPr lang="en-US" sz="1600" b="1" dirty="0" smtClean="0">
                <a:solidFill>
                  <a:schemeClr val="bg1"/>
                </a:solidFill>
                <a:latin typeface="Arial" panose="020B0604020202020204" pitchFamily="34" charset="0"/>
                <a:cs typeface="Arial" panose="020B0604020202020204" pitchFamily="34" charset="0"/>
              </a:rPr>
              <a:t>Bottleneck </a:t>
            </a:r>
            <a:r>
              <a:rPr lang="en-US" sz="1800" b="1" dirty="0" smtClean="0">
                <a:solidFill>
                  <a:schemeClr val="bg1"/>
                </a:solidFill>
                <a:latin typeface="Arial" panose="020B0604020202020204" pitchFamily="34" charset="0"/>
                <a:cs typeface="Arial" panose="020B0604020202020204" pitchFamily="34" charset="0"/>
              </a:rPr>
              <a:t>convolution )</a:t>
            </a:r>
            <a:r>
              <a:rPr lang="fa-IR" sz="1800" b="1" dirty="0" smtClean="0">
                <a:solidFill>
                  <a:schemeClr val="bg1"/>
                </a:solidFill>
                <a:latin typeface="Arial" panose="020B0604020202020204" pitchFamily="34" charset="0"/>
                <a:cs typeface="Arial" panose="020B0604020202020204" pitchFamily="34" charset="0"/>
              </a:rPr>
              <a:t> </a:t>
            </a:r>
            <a:r>
              <a:rPr lang="en-US" sz="1800" b="1" dirty="0" smtClean="0">
                <a:solidFill>
                  <a:schemeClr val="bg1"/>
                </a:solidFill>
                <a:latin typeface="Arial" panose="020B0604020202020204" pitchFamily="34" charset="0"/>
                <a:cs typeface="Arial" panose="020B0604020202020204" pitchFamily="34" charset="0"/>
              </a:rPr>
              <a:t> </a:t>
            </a:r>
            <a:r>
              <a:rPr lang="fa-IR" sz="1800" b="1" dirty="0">
                <a:solidFill>
                  <a:schemeClr val="bg1"/>
                </a:solidFill>
                <a:latin typeface="Arial" panose="020B0604020202020204" pitchFamily="34" charset="0"/>
                <a:cs typeface="Arial" panose="020B0604020202020204" pitchFamily="34" charset="0"/>
              </a:rPr>
              <a:t>است. این بلوک‌ها ویژگی‌های پیچیده را از تصویر استخراج می‌کنند.</a:t>
            </a:r>
            <a:br>
              <a:rPr lang="fa-IR" sz="1800" b="1" dirty="0">
                <a:solidFill>
                  <a:schemeClr val="bg1"/>
                </a:solidFill>
                <a:latin typeface="Arial" panose="020B0604020202020204" pitchFamily="34" charset="0"/>
                <a:cs typeface="Arial" panose="020B0604020202020204" pitchFamily="34" charset="0"/>
              </a:rPr>
            </a:br>
            <a:r>
              <a:rPr lang="en-US" sz="1800" b="1" dirty="0">
                <a:solidFill>
                  <a:schemeClr val="tx2">
                    <a:lumMod val="20000"/>
                    <a:lumOff val="80000"/>
                  </a:schemeClr>
                </a:solidFill>
                <a:latin typeface="Arial" panose="020B0604020202020204" pitchFamily="34" charset="0"/>
                <a:cs typeface="Arial" panose="020B0604020202020204" pitchFamily="34" charset="0"/>
              </a:rPr>
              <a:t>Head </a:t>
            </a:r>
            <a:r>
              <a:rPr lang="en-US" sz="1800" b="1" dirty="0" err="1" smtClean="0">
                <a:solidFill>
                  <a:schemeClr val="tx2">
                    <a:lumMod val="20000"/>
                    <a:lumOff val="80000"/>
                  </a:schemeClr>
                </a:solidFill>
                <a:latin typeface="Arial" panose="020B0604020202020204" pitchFamily="34" charset="0"/>
                <a:cs typeface="Arial" panose="020B0604020202020204" pitchFamily="34" charset="0"/>
              </a:rPr>
              <a:t>Conv</a:t>
            </a:r>
            <a:r>
              <a:rPr lang="fa-IR" sz="1800" b="1" dirty="0" smtClean="0">
                <a:solidFill>
                  <a:schemeClr val="tx2">
                    <a:lumMod val="20000"/>
                    <a:lumOff val="80000"/>
                  </a:schemeClr>
                </a:solidFill>
                <a:latin typeface="Arial" panose="020B0604020202020204" pitchFamily="34" charset="0"/>
                <a:cs typeface="Arial" panose="020B0604020202020204" pitchFamily="34" charset="0"/>
              </a:rPr>
              <a:t> </a:t>
            </a:r>
            <a:r>
              <a:rPr lang="en-US" sz="1800" b="1" dirty="0" smtClean="0">
                <a:solidFill>
                  <a:schemeClr val="tx2">
                    <a:lumMod val="20000"/>
                    <a:lumOff val="80000"/>
                  </a:schemeClr>
                </a:solidFill>
                <a:latin typeface="Arial" panose="020B0604020202020204" pitchFamily="34" charset="0"/>
                <a:cs typeface="Arial" panose="020B0604020202020204" pitchFamily="34" charset="0"/>
              </a:rPr>
              <a:t>: </a:t>
            </a:r>
            <a:r>
              <a:rPr lang="fa-IR" sz="1800" b="1" dirty="0">
                <a:solidFill>
                  <a:schemeClr val="bg1"/>
                </a:solidFill>
                <a:latin typeface="Arial" panose="020B0604020202020204" pitchFamily="34" charset="0"/>
                <a:cs typeface="Arial" panose="020B0604020202020204" pitchFamily="34" charset="0"/>
              </a:rPr>
              <a:t>لایه کانولوشن نهایی که ویژگی‌های استخراج شده را برای طبقه‌بندی نهایی آماده می‌کند.</a:t>
            </a:r>
            <a:br>
              <a:rPr lang="fa-IR" sz="1800" b="1" dirty="0">
                <a:solidFill>
                  <a:schemeClr val="bg1"/>
                </a:solidFill>
                <a:latin typeface="Arial" panose="020B0604020202020204" pitchFamily="34" charset="0"/>
                <a:cs typeface="Arial" panose="020B0604020202020204" pitchFamily="34" charset="0"/>
              </a:rPr>
            </a:br>
            <a:r>
              <a:rPr lang="en-US" sz="1800" b="1" dirty="0" smtClean="0">
                <a:solidFill>
                  <a:schemeClr val="bg1"/>
                </a:solidFill>
                <a:latin typeface="Arial" panose="020B0604020202020204" pitchFamily="34" charset="0"/>
                <a:cs typeface="Arial" panose="020B0604020202020204" pitchFamily="34" charset="0"/>
              </a:rPr>
              <a:t>EfficientNetB2</a:t>
            </a:r>
            <a:r>
              <a:rPr lang="fa-IR" sz="1800" b="1" dirty="0" smtClean="0">
                <a:solidFill>
                  <a:schemeClr val="bg1"/>
                </a:solidFill>
                <a:latin typeface="Arial" panose="020B0604020202020204" pitchFamily="34" charset="0"/>
                <a:cs typeface="Arial" panose="020B0604020202020204" pitchFamily="34" charset="0"/>
              </a:rPr>
              <a:t> </a:t>
            </a:r>
            <a:r>
              <a:rPr lang="en-US" sz="1800" b="1" dirty="0" smtClean="0">
                <a:solidFill>
                  <a:schemeClr val="bg1"/>
                </a:solidFill>
                <a:latin typeface="Arial" panose="020B0604020202020204" pitchFamily="34" charset="0"/>
                <a:cs typeface="Arial" panose="020B0604020202020204" pitchFamily="34" charset="0"/>
              </a:rPr>
              <a:t> </a:t>
            </a:r>
            <a:r>
              <a:rPr lang="fa-IR" sz="1800" b="1" dirty="0">
                <a:solidFill>
                  <a:schemeClr val="bg1"/>
                </a:solidFill>
                <a:latin typeface="Arial" panose="020B0604020202020204" pitchFamily="34" charset="0"/>
                <a:cs typeface="Arial" panose="020B0604020202020204" pitchFamily="34" charset="0"/>
              </a:rPr>
              <a:t>از ترکیبی از بلوک‌های </a:t>
            </a:r>
            <a:r>
              <a:rPr lang="en-US" sz="1800" b="1" dirty="0" smtClean="0">
                <a:solidFill>
                  <a:schemeClr val="bg1"/>
                </a:solidFill>
                <a:latin typeface="Arial" panose="020B0604020202020204" pitchFamily="34" charset="0"/>
                <a:cs typeface="Arial" panose="020B0604020202020204" pitchFamily="34" charset="0"/>
              </a:rPr>
              <a:t>MBConv1</a:t>
            </a:r>
            <a:r>
              <a:rPr lang="fa-IR" sz="1800" b="1" dirty="0" smtClean="0">
                <a:solidFill>
                  <a:schemeClr val="bg1"/>
                </a:solidFill>
                <a:latin typeface="Arial" panose="020B0604020202020204" pitchFamily="34" charset="0"/>
                <a:cs typeface="Arial" panose="020B0604020202020204" pitchFamily="34" charset="0"/>
              </a:rPr>
              <a:t> </a:t>
            </a:r>
            <a:r>
              <a:rPr lang="en-US" sz="1800" b="1" dirty="0" smtClean="0">
                <a:solidFill>
                  <a:schemeClr val="bg1"/>
                </a:solidFill>
                <a:latin typeface="Arial" panose="020B0604020202020204" pitchFamily="34" charset="0"/>
                <a:cs typeface="Arial" panose="020B0604020202020204" pitchFamily="34" charset="0"/>
              </a:rPr>
              <a:t> </a:t>
            </a:r>
            <a:r>
              <a:rPr lang="fa-IR" sz="1800" b="1" dirty="0">
                <a:solidFill>
                  <a:schemeClr val="bg1"/>
                </a:solidFill>
                <a:latin typeface="Arial" panose="020B0604020202020204" pitchFamily="34" charset="0"/>
                <a:cs typeface="Arial" panose="020B0604020202020204" pitchFamily="34" charset="0"/>
              </a:rPr>
              <a:t>و </a:t>
            </a:r>
            <a:r>
              <a:rPr lang="en-US" sz="1800" b="1" dirty="0">
                <a:solidFill>
                  <a:schemeClr val="bg1"/>
                </a:solidFill>
                <a:latin typeface="Arial" panose="020B0604020202020204" pitchFamily="34" charset="0"/>
                <a:cs typeface="Arial" panose="020B0604020202020204" pitchFamily="34" charset="0"/>
              </a:rPr>
              <a:t>MBConv6 </a:t>
            </a:r>
            <a:r>
              <a:rPr lang="fa-IR" sz="1800" b="1" dirty="0">
                <a:solidFill>
                  <a:schemeClr val="bg1"/>
                </a:solidFill>
                <a:latin typeface="Arial" panose="020B0604020202020204" pitchFamily="34" charset="0"/>
                <a:cs typeface="Arial" panose="020B0604020202020204" pitchFamily="34" charset="0"/>
              </a:rPr>
              <a:t>استفاده می‌کند، که به آن اجازه می‌دهد ویژگی‌های مختلف را در مقیاس‌های متفاوت استخراج کند. این ساختار به مدل امکان می‌دهد تا الگوهای پیچیده در تصاویر </a:t>
            </a:r>
            <a:r>
              <a:rPr lang="en-US" sz="1800" b="1" dirty="0" smtClean="0">
                <a:solidFill>
                  <a:schemeClr val="bg1"/>
                </a:solidFill>
                <a:latin typeface="Arial" panose="020B0604020202020204" pitchFamily="34" charset="0"/>
                <a:cs typeface="Arial" panose="020B0604020202020204" pitchFamily="34" charset="0"/>
              </a:rPr>
              <a:t>MRI</a:t>
            </a:r>
            <a:r>
              <a:rPr lang="fa-IR" sz="1800" b="1" dirty="0" smtClean="0">
                <a:solidFill>
                  <a:schemeClr val="bg1"/>
                </a:solidFill>
                <a:latin typeface="Arial" panose="020B0604020202020204" pitchFamily="34" charset="0"/>
                <a:cs typeface="Arial" panose="020B0604020202020204" pitchFamily="34" charset="0"/>
              </a:rPr>
              <a:t> </a:t>
            </a:r>
            <a:r>
              <a:rPr lang="en-US" sz="1800" b="1" dirty="0" smtClean="0">
                <a:solidFill>
                  <a:schemeClr val="bg1"/>
                </a:solidFill>
                <a:latin typeface="Arial" panose="020B0604020202020204" pitchFamily="34" charset="0"/>
                <a:cs typeface="Arial" panose="020B0604020202020204" pitchFamily="34" charset="0"/>
              </a:rPr>
              <a:t> </a:t>
            </a:r>
            <a:r>
              <a:rPr lang="fa-IR" sz="1800" b="1" dirty="0">
                <a:solidFill>
                  <a:schemeClr val="bg1"/>
                </a:solidFill>
                <a:latin typeface="Arial" panose="020B0604020202020204" pitchFamily="34" charset="0"/>
                <a:cs typeface="Arial" panose="020B0604020202020204" pitchFamily="34" charset="0"/>
              </a:rPr>
              <a:t>را شناسایی کند و تومورهای مغزی را با دقت بالا تشخیص دهد.</a:t>
            </a:r>
            <a:br>
              <a:rPr lang="fa-IR" sz="1800" b="1" dirty="0">
                <a:solidFill>
                  <a:schemeClr val="bg1"/>
                </a:solidFill>
                <a:latin typeface="Arial" panose="020B0604020202020204" pitchFamily="34" charset="0"/>
                <a:cs typeface="Arial" panose="020B0604020202020204" pitchFamily="34" charset="0"/>
              </a:rPr>
            </a:br>
            <a:endParaRPr lang="en-US" sz="1800" b="1"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023100" y="254000"/>
            <a:ext cx="5014912" cy="6604000"/>
          </a:xfrm>
        </p:spPr>
        <p:txBody>
          <a:bodyPr>
            <a:normAutofit lnSpcReduction="10000"/>
          </a:bodyPr>
          <a:lstStyle/>
          <a:p>
            <a:pPr algn="r" rtl="1"/>
            <a:r>
              <a:rPr lang="fa-IR" sz="3000" b="1" dirty="0">
                <a:solidFill>
                  <a:schemeClr val="tx2">
                    <a:lumMod val="20000"/>
                    <a:lumOff val="80000"/>
                  </a:schemeClr>
                </a:solidFill>
                <a:latin typeface="Arial" panose="020B0604020202020204" pitchFamily="34" charset="0"/>
                <a:cs typeface="Arial" panose="020B0604020202020204" pitchFamily="34" charset="0"/>
              </a:rPr>
              <a:t>نرم‌افزارها:</a:t>
            </a:r>
          </a:p>
          <a:p>
            <a:pPr algn="r" rtl="1"/>
            <a:r>
              <a:rPr lang="en-US" b="1" dirty="0" err="1" smtClean="0">
                <a:solidFill>
                  <a:schemeClr val="bg1"/>
                </a:solidFill>
                <a:latin typeface="Arial" panose="020B0604020202020204" pitchFamily="34" charset="0"/>
                <a:cs typeface="Arial" panose="020B0604020202020204" pitchFamily="34" charset="0"/>
              </a:rPr>
              <a:t>TensorFlow</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و </a:t>
            </a:r>
            <a:r>
              <a:rPr lang="en-US" b="1" dirty="0" err="1" smtClean="0">
                <a:solidFill>
                  <a:schemeClr val="bg1"/>
                </a:solidFill>
                <a:latin typeface="Arial" panose="020B0604020202020204" pitchFamily="34" charset="0"/>
                <a:cs typeface="Arial" panose="020B0604020202020204" pitchFamily="34" charset="0"/>
              </a:rPr>
              <a:t>Keras</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به دلایل زیر انتخاب شده‌اند:</a:t>
            </a:r>
          </a:p>
          <a:p>
            <a:pPr algn="r" rtl="1">
              <a:buFont typeface="+mj-lt"/>
              <a:buAutoNum type="arabicPeriod"/>
            </a:pPr>
            <a:r>
              <a:rPr lang="fa-IR" b="1" dirty="0">
                <a:solidFill>
                  <a:schemeClr val="tx2">
                    <a:lumMod val="20000"/>
                    <a:lumOff val="80000"/>
                  </a:schemeClr>
                </a:solidFill>
                <a:latin typeface="Arial" panose="020B0604020202020204" pitchFamily="34" charset="0"/>
                <a:cs typeface="Arial" panose="020B0604020202020204" pitchFamily="34" charset="0"/>
              </a:rPr>
              <a:t>سهولت استفاده: </a:t>
            </a:r>
            <a:r>
              <a:rPr lang="en-US" b="1" dirty="0" err="1" smtClean="0">
                <a:solidFill>
                  <a:schemeClr val="bg1"/>
                </a:solidFill>
                <a:latin typeface="Arial" panose="020B0604020202020204" pitchFamily="34" charset="0"/>
                <a:cs typeface="Arial" panose="020B0604020202020204" pitchFamily="34" charset="0"/>
              </a:rPr>
              <a:t>Keras</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یک رابط کاربری ساده برای ساخت مدل‌های یادگیری عمیق ارائه می‌دهد که فرآیند توسعه را تسریع می‌کند.</a:t>
            </a:r>
          </a:p>
          <a:p>
            <a:pPr algn="r" rtl="1">
              <a:buFont typeface="+mj-lt"/>
              <a:buAutoNum type="arabicPeriod"/>
            </a:pPr>
            <a:r>
              <a:rPr lang="fa-IR" b="1" dirty="0">
                <a:solidFill>
                  <a:schemeClr val="tx2">
                    <a:lumMod val="20000"/>
                    <a:lumOff val="80000"/>
                  </a:schemeClr>
                </a:solidFill>
                <a:latin typeface="Arial" panose="020B0604020202020204" pitchFamily="34" charset="0"/>
                <a:cs typeface="Arial" panose="020B0604020202020204" pitchFamily="34" charset="0"/>
              </a:rPr>
              <a:t>انعطاف‌پذیری و مقیاس‌پذیری: </a:t>
            </a:r>
            <a:r>
              <a:rPr lang="en-US" b="1" dirty="0" err="1">
                <a:solidFill>
                  <a:schemeClr val="bg1"/>
                </a:solidFill>
                <a:latin typeface="Arial" panose="020B0604020202020204" pitchFamily="34" charset="0"/>
                <a:cs typeface="Arial" panose="020B0604020202020204" pitchFamily="34" charset="0"/>
              </a:rPr>
              <a:t>TensorFlow</a:t>
            </a:r>
            <a:r>
              <a:rPr lang="en-US" b="1" dirty="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می‌تواند از مجموعه داده‌ها و مدل‌های کوچک تا بزرگ را به طور مؤثر مدیریت کند.</a:t>
            </a:r>
          </a:p>
          <a:p>
            <a:pPr algn="r" rtl="1">
              <a:buFont typeface="+mj-lt"/>
              <a:buAutoNum type="arabicPeriod"/>
            </a:pPr>
            <a:r>
              <a:rPr lang="fa-IR" b="1" dirty="0">
                <a:solidFill>
                  <a:schemeClr val="tx2">
                    <a:lumMod val="20000"/>
                    <a:lumOff val="80000"/>
                  </a:schemeClr>
                </a:solidFill>
                <a:latin typeface="Arial" panose="020B0604020202020204" pitchFamily="34" charset="0"/>
                <a:cs typeface="Arial" panose="020B0604020202020204" pitchFamily="34" charset="0"/>
              </a:rPr>
              <a:t>پشتیبانی جامعه: </a:t>
            </a:r>
            <a:r>
              <a:rPr lang="fa-IR" b="1" dirty="0">
                <a:solidFill>
                  <a:schemeClr val="bg1"/>
                </a:solidFill>
                <a:latin typeface="Arial" panose="020B0604020202020204" pitchFamily="34" charset="0"/>
                <a:cs typeface="Arial" panose="020B0604020202020204" pitchFamily="34" charset="0"/>
              </a:rPr>
              <a:t>هر دو چارچوب از پشتیبانی قوی جامعه برخوردار هستند، که به معنای دسترسی به منابع، آموزش‌ها و مستندات فراوان است.</a:t>
            </a:r>
          </a:p>
          <a:p>
            <a:pPr algn="r" rtl="1">
              <a:buFont typeface="+mj-lt"/>
              <a:buAutoNum type="arabicPeriod"/>
            </a:pPr>
            <a:r>
              <a:rPr lang="fa-IR" b="1" dirty="0">
                <a:solidFill>
                  <a:schemeClr val="tx2">
                    <a:lumMod val="20000"/>
                    <a:lumOff val="80000"/>
                  </a:schemeClr>
                </a:solidFill>
                <a:latin typeface="Arial" panose="020B0604020202020204" pitchFamily="34" charset="0"/>
                <a:cs typeface="Arial" panose="020B0604020202020204" pitchFamily="34" charset="0"/>
              </a:rPr>
              <a:t>یکپارچگی: </a:t>
            </a:r>
            <a:r>
              <a:rPr lang="en-US" b="1" dirty="0" err="1" smtClean="0">
                <a:solidFill>
                  <a:schemeClr val="bg1"/>
                </a:solidFill>
                <a:latin typeface="Arial" panose="020B0604020202020204" pitchFamily="34" charset="0"/>
                <a:cs typeface="Arial" panose="020B0604020202020204" pitchFamily="34" charset="0"/>
              </a:rPr>
              <a:t>Keras</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به عنوان رابط سطح بالا برای </a:t>
            </a:r>
            <a:r>
              <a:rPr lang="en-US" b="1" dirty="0" err="1" smtClean="0">
                <a:solidFill>
                  <a:schemeClr val="bg1"/>
                </a:solidFill>
                <a:latin typeface="Arial" panose="020B0604020202020204" pitchFamily="34" charset="0"/>
                <a:cs typeface="Arial" panose="020B0604020202020204" pitchFamily="34" charset="0"/>
              </a:rPr>
              <a:t>TensorFlow</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عمل می‌کند، که ترکیبی از سادگی و قدرت را فراهم می‌کند.</a:t>
            </a:r>
          </a:p>
          <a:p>
            <a:pPr algn="r" rtl="1">
              <a:buFont typeface="+mj-lt"/>
              <a:buAutoNum type="arabicPeriod"/>
            </a:pPr>
            <a:r>
              <a:rPr lang="fa-IR" b="1" dirty="0">
                <a:solidFill>
                  <a:schemeClr val="tx2">
                    <a:lumMod val="20000"/>
                    <a:lumOff val="80000"/>
                  </a:schemeClr>
                </a:solidFill>
                <a:latin typeface="Arial" panose="020B0604020202020204" pitchFamily="34" charset="0"/>
                <a:cs typeface="Arial" panose="020B0604020202020204" pitchFamily="34" charset="0"/>
              </a:rPr>
              <a:t>بهینه‌سازی عملکرد: </a:t>
            </a:r>
            <a:r>
              <a:rPr lang="en-US" b="1" dirty="0" err="1" smtClean="0">
                <a:solidFill>
                  <a:schemeClr val="bg1"/>
                </a:solidFill>
                <a:latin typeface="Arial" panose="020B0604020202020204" pitchFamily="34" charset="0"/>
                <a:cs typeface="Arial" panose="020B0604020202020204" pitchFamily="34" charset="0"/>
              </a:rPr>
              <a:t>TensorFlow</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امکانات پیشرفته‌ای برای بهینه‌سازی عملکرد، از جمله پشتیبانی از </a:t>
            </a:r>
            <a:r>
              <a:rPr lang="en-US" b="1" dirty="0" smtClean="0">
                <a:solidFill>
                  <a:schemeClr val="bg1"/>
                </a:solidFill>
                <a:latin typeface="Arial" panose="020B0604020202020204" pitchFamily="34" charset="0"/>
                <a:cs typeface="Arial" panose="020B0604020202020204" pitchFamily="34" charset="0"/>
              </a:rPr>
              <a:t>GPU</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و توزیع محاسبات ارائه می‌دهد.</a:t>
            </a:r>
          </a:p>
          <a:p>
            <a:pPr algn="r" rtl="1"/>
            <a:endParaRPr lang="en-US" dirty="0"/>
          </a:p>
        </p:txBody>
      </p:sp>
      <p:pic>
        <p:nvPicPr>
          <p:cNvPr id="4" name="Picture 3"/>
          <p:cNvPicPr>
            <a:picLocks noChangeAspect="1"/>
          </p:cNvPicPr>
          <p:nvPr/>
        </p:nvPicPr>
        <p:blipFill>
          <a:blip r:embed="rId2"/>
          <a:stretch>
            <a:fillRect/>
          </a:stretch>
        </p:blipFill>
        <p:spPr>
          <a:xfrm>
            <a:off x="684212" y="427033"/>
            <a:ext cx="4535488" cy="2392250"/>
          </a:xfrm>
          <a:prstGeom prst="rect">
            <a:avLst/>
          </a:prstGeom>
        </p:spPr>
      </p:pic>
    </p:spTree>
    <p:extLst>
      <p:ext uri="{BB962C8B-B14F-4D97-AF65-F5344CB8AC3E}">
        <p14:creationId xmlns:p14="http://schemas.microsoft.com/office/powerpoint/2010/main" val="3924908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rot="10800000" flipV="1">
            <a:off x="0" y="533400"/>
            <a:ext cx="12192000" cy="6197599"/>
          </a:xfrm>
        </p:spPr>
        <p:txBody>
          <a:bodyPr>
            <a:noAutofit/>
          </a:bodyPr>
          <a:lstStyle/>
          <a:p>
            <a:pPr marL="0" indent="0" algn="ctr" rtl="1">
              <a:buNone/>
            </a:pPr>
            <a:r>
              <a:rPr lang="fa-IR" sz="2800" b="1" dirty="0">
                <a:solidFill>
                  <a:schemeClr val="tx2">
                    <a:lumMod val="20000"/>
                    <a:lumOff val="80000"/>
                  </a:schemeClr>
                </a:solidFill>
                <a:latin typeface="Arial" panose="020B0604020202020204" pitchFamily="34" charset="0"/>
                <a:cs typeface="Arial" panose="020B0604020202020204" pitchFamily="34" charset="0"/>
              </a:rPr>
              <a:t>معرفی مجموعه داده‌های مورد </a:t>
            </a:r>
            <a:r>
              <a:rPr lang="fa-IR" sz="2800" b="1" dirty="0" smtClean="0">
                <a:solidFill>
                  <a:schemeClr val="tx2">
                    <a:lumMod val="20000"/>
                    <a:lumOff val="80000"/>
                  </a:schemeClr>
                </a:solidFill>
                <a:latin typeface="Arial" panose="020B0604020202020204" pitchFamily="34" charset="0"/>
                <a:cs typeface="Arial" panose="020B0604020202020204" pitchFamily="34" charset="0"/>
              </a:rPr>
              <a:t>استفاده: </a:t>
            </a:r>
            <a:r>
              <a:rPr lang="en-US" sz="1200" b="1" dirty="0">
                <a:solidFill>
                  <a:schemeClr val="bg1"/>
                </a:solidFill>
                <a:latin typeface="Arial" panose="020B0604020202020204" pitchFamily="34" charset="0"/>
                <a:cs typeface="Arial" panose="020B0604020202020204" pitchFamily="34" charset="0"/>
              </a:rPr>
              <a:t>https://github.com/muskan258/Brain-Tumor-Detection-from-MRI-Images-Utilizing-EfficientNetB2</a:t>
            </a:r>
            <a:endParaRPr lang="fa-IR" sz="2800" b="1" dirty="0" smtClean="0">
              <a:solidFill>
                <a:schemeClr val="bg1"/>
              </a:solidFill>
              <a:latin typeface="Arial" panose="020B0604020202020204" pitchFamily="34" charset="0"/>
              <a:cs typeface="Arial" panose="020B0604020202020204" pitchFamily="34" charset="0"/>
            </a:endParaRPr>
          </a:p>
          <a:p>
            <a:pPr algn="r" rtl="1">
              <a:buFont typeface="+mj-lt"/>
              <a:buAutoNum type="arabicPeriod"/>
            </a:pPr>
            <a:r>
              <a:rPr lang="en-US" b="1" dirty="0" smtClean="0">
                <a:solidFill>
                  <a:schemeClr val="tx2">
                    <a:lumMod val="20000"/>
                    <a:lumOff val="80000"/>
                  </a:schemeClr>
                </a:solidFill>
                <a:latin typeface="Arial" panose="020B0604020202020204" pitchFamily="34" charset="0"/>
                <a:cs typeface="Arial" panose="020B0604020202020204" pitchFamily="34" charset="0"/>
              </a:rPr>
              <a:t>BD-</a:t>
            </a:r>
            <a:r>
              <a:rPr lang="en-US" b="1" dirty="0" err="1" smtClean="0">
                <a:solidFill>
                  <a:schemeClr val="tx2">
                    <a:lumMod val="20000"/>
                    <a:lumOff val="80000"/>
                  </a:schemeClr>
                </a:solidFill>
                <a:latin typeface="Arial" panose="020B0604020202020204" pitchFamily="34" charset="0"/>
                <a:cs typeface="Arial" panose="020B0604020202020204" pitchFamily="34" charset="0"/>
              </a:rPr>
              <a:t>BrainTumor</a:t>
            </a:r>
            <a:r>
              <a:rPr lang="en-US" b="1" dirty="0" smtClean="0">
                <a:solidFill>
                  <a:schemeClr val="tx2">
                    <a:lumMod val="20000"/>
                    <a:lumOff val="80000"/>
                  </a:schemeClr>
                </a:solidFill>
                <a:latin typeface="Arial" panose="020B0604020202020204" pitchFamily="34" charset="0"/>
                <a:cs typeface="Arial" panose="020B0604020202020204" pitchFamily="34" charset="0"/>
              </a:rPr>
              <a:t> Dataset</a:t>
            </a:r>
          </a:p>
          <a:p>
            <a:pPr marL="457200" lvl="1" indent="0" algn="r" rtl="1">
              <a:buNone/>
            </a:pPr>
            <a:r>
              <a:rPr lang="fa-IR" b="1" dirty="0" smtClean="0">
                <a:solidFill>
                  <a:schemeClr val="bg1"/>
                </a:solidFill>
                <a:latin typeface="Arial" panose="020B0604020202020204" pitchFamily="34" charset="0"/>
                <a:cs typeface="Arial" panose="020B0604020202020204" pitchFamily="34" charset="0"/>
              </a:rPr>
              <a:t>این </a:t>
            </a:r>
            <a:r>
              <a:rPr lang="fa-IR" b="1" dirty="0">
                <a:solidFill>
                  <a:schemeClr val="bg1"/>
                </a:solidFill>
                <a:latin typeface="Arial" panose="020B0604020202020204" pitchFamily="34" charset="0"/>
                <a:cs typeface="Arial" panose="020B0604020202020204" pitchFamily="34" charset="0"/>
              </a:rPr>
              <a:t>مجموعه داده برای تشخیص تومور مغزی از تصاویر </a:t>
            </a:r>
            <a:r>
              <a:rPr lang="en-US" b="1" dirty="0" smtClean="0">
                <a:solidFill>
                  <a:schemeClr val="bg1"/>
                </a:solidFill>
                <a:latin typeface="Arial" panose="020B0604020202020204" pitchFamily="34" charset="0"/>
                <a:cs typeface="Arial" panose="020B0604020202020204" pitchFamily="34" charset="0"/>
              </a:rPr>
              <a:t>MRI</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طراحی شده </a:t>
            </a:r>
            <a:r>
              <a:rPr lang="fa-IR" b="1" dirty="0" smtClean="0">
                <a:solidFill>
                  <a:schemeClr val="bg1"/>
                </a:solidFill>
                <a:latin typeface="Arial" panose="020B0604020202020204" pitchFamily="34" charset="0"/>
                <a:cs typeface="Arial" panose="020B0604020202020204" pitchFamily="34" charset="0"/>
              </a:rPr>
              <a:t>است. شامل </a:t>
            </a:r>
            <a:r>
              <a:rPr lang="fa-IR" b="1" dirty="0">
                <a:solidFill>
                  <a:schemeClr val="bg1"/>
                </a:solidFill>
                <a:latin typeface="Arial" panose="020B0604020202020204" pitchFamily="34" charset="0"/>
                <a:cs typeface="Arial" panose="020B0604020202020204" pitchFamily="34" charset="0"/>
              </a:rPr>
              <a:t>1,220 تصویر با تومور و 844 تصویر بدون تومور در مجموعه آموزش </a:t>
            </a:r>
            <a:r>
              <a:rPr lang="fa-IR" b="1" dirty="0" smtClean="0">
                <a:solidFill>
                  <a:schemeClr val="bg1"/>
                </a:solidFill>
                <a:latin typeface="Arial" panose="020B0604020202020204" pitchFamily="34" charset="0"/>
                <a:cs typeface="Arial" panose="020B0604020202020204" pitchFamily="34" charset="0"/>
              </a:rPr>
              <a:t>است. مجموعه </a:t>
            </a:r>
            <a:r>
              <a:rPr lang="fa-IR" b="1" dirty="0">
                <a:solidFill>
                  <a:schemeClr val="bg1"/>
                </a:solidFill>
                <a:latin typeface="Arial" panose="020B0604020202020204" pitchFamily="34" charset="0"/>
                <a:cs typeface="Arial" panose="020B0604020202020204" pitchFamily="34" charset="0"/>
              </a:rPr>
              <a:t>آزمون شامل 6,480 تصویر با تومور و 7,067 تصویر بدون تومور </a:t>
            </a:r>
            <a:r>
              <a:rPr lang="fa-IR" b="1" dirty="0" smtClean="0">
                <a:solidFill>
                  <a:schemeClr val="bg1"/>
                </a:solidFill>
                <a:latin typeface="Arial" panose="020B0604020202020204" pitchFamily="34" charset="0"/>
                <a:cs typeface="Arial" panose="020B0604020202020204" pitchFamily="34" charset="0"/>
              </a:rPr>
              <a:t>است. مجموعه </a:t>
            </a:r>
            <a:r>
              <a:rPr lang="fa-IR" b="1" dirty="0">
                <a:solidFill>
                  <a:schemeClr val="bg1"/>
                </a:solidFill>
                <a:latin typeface="Arial" panose="020B0604020202020204" pitchFamily="34" charset="0"/>
                <a:cs typeface="Arial" panose="020B0604020202020204" pitchFamily="34" charset="0"/>
              </a:rPr>
              <a:t>اعتبارسنجی شامل 2,220 تصویر با تومور و 2,136 تصویر بدون تومور است.</a:t>
            </a:r>
          </a:p>
          <a:p>
            <a:pPr algn="r" rtl="1">
              <a:buFont typeface="+mj-lt"/>
              <a:buAutoNum type="arabicPeriod"/>
            </a:pPr>
            <a:r>
              <a:rPr lang="en-US" b="1" dirty="0">
                <a:solidFill>
                  <a:schemeClr val="tx2">
                    <a:lumMod val="20000"/>
                    <a:lumOff val="80000"/>
                  </a:schemeClr>
                </a:solidFill>
                <a:latin typeface="Arial" panose="020B0604020202020204" pitchFamily="34" charset="0"/>
                <a:cs typeface="Arial" panose="020B0604020202020204" pitchFamily="34" charset="0"/>
              </a:rPr>
              <a:t>Brain-Tumor-Detection Dataset (Br35H</a:t>
            </a:r>
            <a:r>
              <a:rPr lang="en-US" b="1" dirty="0" smtClean="0">
                <a:solidFill>
                  <a:schemeClr val="tx2">
                    <a:lumMod val="20000"/>
                    <a:lumOff val="80000"/>
                  </a:schemeClr>
                </a:solidFill>
                <a:latin typeface="Arial" panose="020B0604020202020204" pitchFamily="34" charset="0"/>
                <a:cs typeface="Arial" panose="020B0604020202020204" pitchFamily="34" charset="0"/>
              </a:rPr>
              <a:t>) </a:t>
            </a:r>
            <a:r>
              <a:rPr lang="fa-IR" b="1" dirty="0" smtClean="0">
                <a:solidFill>
                  <a:schemeClr val="tx2">
                    <a:lumMod val="20000"/>
                    <a:lumOff val="80000"/>
                  </a:schemeClr>
                </a:solidFill>
                <a:latin typeface="Arial" panose="020B0604020202020204" pitchFamily="34" charset="0"/>
                <a:cs typeface="Arial" panose="020B0604020202020204" pitchFamily="34" charset="0"/>
              </a:rPr>
              <a:t> </a:t>
            </a:r>
          </a:p>
          <a:p>
            <a:pPr algn="r" rtl="1">
              <a:buFont typeface="+mj-lt"/>
              <a:buAutoNum type="arabicPeriod"/>
            </a:pPr>
            <a:r>
              <a:rPr lang="fa-IR" b="1" dirty="0" smtClean="0">
                <a:solidFill>
                  <a:schemeClr val="bg1"/>
                </a:solidFill>
                <a:latin typeface="Arial" panose="020B0604020202020204" pitchFamily="34" charset="0"/>
                <a:cs typeface="Arial" panose="020B0604020202020204" pitchFamily="34" charset="0"/>
              </a:rPr>
              <a:t>این </a:t>
            </a:r>
            <a:r>
              <a:rPr lang="fa-IR" b="1" dirty="0">
                <a:solidFill>
                  <a:schemeClr val="bg1"/>
                </a:solidFill>
                <a:latin typeface="Arial" panose="020B0604020202020204" pitchFamily="34" charset="0"/>
                <a:cs typeface="Arial" panose="020B0604020202020204" pitchFamily="34" charset="0"/>
              </a:rPr>
              <a:t>مجموعه داده بر تشخیص و طبقه‌بندی تومورهای مغزی بر اساس تصاویر </a:t>
            </a:r>
            <a:r>
              <a:rPr lang="en-US" b="1" dirty="0" smtClean="0">
                <a:solidFill>
                  <a:schemeClr val="bg1"/>
                </a:solidFill>
                <a:latin typeface="Arial" panose="020B0604020202020204" pitchFamily="34" charset="0"/>
                <a:cs typeface="Arial" panose="020B0604020202020204" pitchFamily="34" charset="0"/>
              </a:rPr>
              <a:t>MRI</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تمرکز </a:t>
            </a:r>
            <a:r>
              <a:rPr lang="fa-IR" b="1" dirty="0" smtClean="0">
                <a:solidFill>
                  <a:schemeClr val="bg1"/>
                </a:solidFill>
                <a:latin typeface="Arial" panose="020B0604020202020204" pitchFamily="34" charset="0"/>
                <a:cs typeface="Arial" panose="020B0604020202020204" pitchFamily="34" charset="0"/>
              </a:rPr>
              <a:t>دارد.شامل </a:t>
            </a:r>
            <a:r>
              <a:rPr lang="fa-IR" b="1" dirty="0">
                <a:solidFill>
                  <a:schemeClr val="bg1"/>
                </a:solidFill>
                <a:latin typeface="Arial" panose="020B0604020202020204" pitchFamily="34" charset="0"/>
                <a:cs typeface="Arial" panose="020B0604020202020204" pitchFamily="34" charset="0"/>
              </a:rPr>
              <a:t>3,060 تصویر </a:t>
            </a:r>
            <a:r>
              <a:rPr lang="en-US" b="1" dirty="0" smtClean="0">
                <a:solidFill>
                  <a:schemeClr val="bg1"/>
                </a:solidFill>
                <a:latin typeface="Arial" panose="020B0604020202020204" pitchFamily="34" charset="0"/>
                <a:cs typeface="Arial" panose="020B0604020202020204" pitchFamily="34" charset="0"/>
              </a:rPr>
              <a:t>MRI</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است که به سه دسته تقسیم شده‌اند</a:t>
            </a:r>
            <a:r>
              <a:rPr lang="fa-IR" b="1" dirty="0" smtClean="0">
                <a:solidFill>
                  <a:schemeClr val="bg1"/>
                </a:solidFill>
                <a:latin typeface="Arial" panose="020B0604020202020204" pitchFamily="34" charset="0"/>
                <a:cs typeface="Arial" panose="020B0604020202020204" pitchFamily="34" charset="0"/>
              </a:rPr>
              <a:t>: 1500</a:t>
            </a:r>
            <a:r>
              <a:rPr lang="fa-IR" sz="1800" b="1" dirty="0" smtClean="0">
                <a:solidFill>
                  <a:schemeClr val="bg1"/>
                </a:solidFill>
                <a:latin typeface="Arial" panose="020B0604020202020204" pitchFamily="34" charset="0"/>
                <a:cs typeface="Arial" panose="020B0604020202020204" pitchFamily="34" charset="0"/>
              </a:rPr>
              <a:t> </a:t>
            </a:r>
            <a:r>
              <a:rPr lang="fa-IR" sz="1800" b="1" dirty="0">
                <a:solidFill>
                  <a:schemeClr val="bg1"/>
                </a:solidFill>
                <a:latin typeface="Arial" panose="020B0604020202020204" pitchFamily="34" charset="0"/>
                <a:cs typeface="Arial" panose="020B0604020202020204" pitchFamily="34" charset="0"/>
              </a:rPr>
              <a:t>تصویر مغز </a:t>
            </a:r>
            <a:r>
              <a:rPr lang="fa-IR" sz="1800" b="1" dirty="0" smtClean="0">
                <a:solidFill>
                  <a:schemeClr val="bg1"/>
                </a:solidFill>
                <a:latin typeface="Arial" panose="020B0604020202020204" pitchFamily="34" charset="0"/>
                <a:cs typeface="Arial" panose="020B0604020202020204" pitchFamily="34" charset="0"/>
              </a:rPr>
              <a:t>توموری ، 1500 </a:t>
            </a:r>
            <a:r>
              <a:rPr lang="fa-IR" sz="1800" b="1" dirty="0">
                <a:solidFill>
                  <a:schemeClr val="bg1"/>
                </a:solidFill>
                <a:latin typeface="Arial" panose="020B0604020202020204" pitchFamily="34" charset="0"/>
                <a:cs typeface="Arial" panose="020B0604020202020204" pitchFamily="34" charset="0"/>
              </a:rPr>
              <a:t>تصویر غیر </a:t>
            </a:r>
            <a:r>
              <a:rPr lang="fa-IR" sz="1800" b="1" dirty="0" smtClean="0">
                <a:solidFill>
                  <a:schemeClr val="bg1"/>
                </a:solidFill>
                <a:latin typeface="Arial" panose="020B0604020202020204" pitchFamily="34" charset="0"/>
                <a:cs typeface="Arial" panose="020B0604020202020204" pitchFamily="34" charset="0"/>
              </a:rPr>
              <a:t>توموری ، تصاویر </a:t>
            </a:r>
            <a:r>
              <a:rPr lang="fa-IR" sz="1800" b="1" dirty="0">
                <a:solidFill>
                  <a:schemeClr val="bg1"/>
                </a:solidFill>
                <a:latin typeface="Arial" panose="020B0604020202020204" pitchFamily="34" charset="0"/>
                <a:cs typeface="Arial" panose="020B0604020202020204" pitchFamily="34" charset="0"/>
              </a:rPr>
              <a:t>باقیمانده برای پیش‌بینی</a:t>
            </a:r>
          </a:p>
          <a:p>
            <a:pPr algn="r" rtl="1">
              <a:buFont typeface="+mj-lt"/>
              <a:buAutoNum type="arabicPeriod"/>
            </a:pPr>
            <a:r>
              <a:rPr lang="en-US" b="1" dirty="0">
                <a:solidFill>
                  <a:schemeClr val="tx2">
                    <a:lumMod val="20000"/>
                    <a:lumOff val="80000"/>
                  </a:schemeClr>
                </a:solidFill>
                <a:latin typeface="Arial" panose="020B0604020202020204" pitchFamily="34" charset="0"/>
                <a:cs typeface="Arial" panose="020B0604020202020204" pitchFamily="34" charset="0"/>
              </a:rPr>
              <a:t>Brain-MRI-images-for-brain-Tumor-detection </a:t>
            </a:r>
            <a:r>
              <a:rPr lang="en-US" b="1" dirty="0" smtClean="0">
                <a:solidFill>
                  <a:schemeClr val="tx2">
                    <a:lumMod val="20000"/>
                    <a:lumOff val="80000"/>
                  </a:schemeClr>
                </a:solidFill>
                <a:latin typeface="Arial" panose="020B0604020202020204" pitchFamily="34" charset="0"/>
                <a:cs typeface="Arial" panose="020B0604020202020204" pitchFamily="34" charset="0"/>
              </a:rPr>
              <a:t>Dataset</a:t>
            </a:r>
            <a:endParaRPr lang="en-US" b="1" dirty="0">
              <a:solidFill>
                <a:schemeClr val="tx2">
                  <a:lumMod val="20000"/>
                  <a:lumOff val="80000"/>
                </a:schemeClr>
              </a:solidFill>
              <a:latin typeface="Arial" panose="020B0604020202020204" pitchFamily="34" charset="0"/>
              <a:cs typeface="Arial" panose="020B0604020202020204" pitchFamily="34" charset="0"/>
            </a:endParaRPr>
          </a:p>
          <a:p>
            <a:pPr marL="457200" lvl="1" indent="0" algn="r" rtl="1">
              <a:buNone/>
            </a:pPr>
            <a:r>
              <a:rPr lang="fa-IR" b="1" dirty="0">
                <a:solidFill>
                  <a:schemeClr val="bg1"/>
                </a:solidFill>
                <a:latin typeface="Arial" panose="020B0604020202020204" pitchFamily="34" charset="0"/>
                <a:cs typeface="Arial" panose="020B0604020202020204" pitchFamily="34" charset="0"/>
              </a:rPr>
              <a:t>این مجموعه داده شامل تصاویر </a:t>
            </a:r>
            <a:r>
              <a:rPr lang="en-US" b="1" dirty="0" smtClean="0">
                <a:solidFill>
                  <a:schemeClr val="bg1"/>
                </a:solidFill>
                <a:latin typeface="Arial" panose="020B0604020202020204" pitchFamily="34" charset="0"/>
                <a:cs typeface="Arial" panose="020B0604020202020204" pitchFamily="34" charset="0"/>
              </a:rPr>
              <a:t>MRI</a:t>
            </a:r>
            <a:r>
              <a:rPr lang="fa-IR" b="1" dirty="0" smtClean="0">
                <a:solidFill>
                  <a:schemeClr val="bg1"/>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a:solidFill>
                  <a:schemeClr val="bg1"/>
                </a:solidFill>
                <a:latin typeface="Arial" panose="020B0604020202020204" pitchFamily="34" charset="0"/>
                <a:cs typeface="Arial" panose="020B0604020202020204" pitchFamily="34" charset="0"/>
              </a:rPr>
              <a:t>از مغزهای با و بدون تومور </a:t>
            </a:r>
            <a:r>
              <a:rPr lang="fa-IR" b="1" dirty="0" smtClean="0">
                <a:solidFill>
                  <a:schemeClr val="bg1"/>
                </a:solidFill>
                <a:latin typeface="Arial" panose="020B0604020202020204" pitchFamily="34" charset="0"/>
                <a:cs typeface="Arial" panose="020B0604020202020204" pitchFamily="34" charset="0"/>
              </a:rPr>
              <a:t>است. دارای </a:t>
            </a:r>
            <a:r>
              <a:rPr lang="fa-IR" b="1" dirty="0">
                <a:solidFill>
                  <a:schemeClr val="bg1"/>
                </a:solidFill>
                <a:latin typeface="Arial" panose="020B0604020202020204" pitchFamily="34" charset="0"/>
                <a:cs typeface="Arial" panose="020B0604020202020204" pitchFamily="34" charset="0"/>
              </a:rPr>
              <a:t>155 تصویر با تومور و 98 تصویر بدون تومور است</a:t>
            </a:r>
            <a:r>
              <a:rPr lang="fa-IR" b="1" dirty="0" smtClean="0">
                <a:solidFill>
                  <a:schemeClr val="bg1"/>
                </a:solidFill>
                <a:latin typeface="Arial" panose="020B0604020202020204" pitchFamily="34" charset="0"/>
                <a:cs typeface="Arial" panose="020B0604020202020204" pitchFamily="34" charset="0"/>
              </a:rPr>
              <a:t>.</a:t>
            </a:r>
          </a:p>
          <a:p>
            <a:pPr marL="0" indent="0" algn="ctr" rtl="1">
              <a:buNone/>
            </a:pPr>
            <a:r>
              <a:rPr lang="fa-IR" sz="2800" b="1" dirty="0">
                <a:solidFill>
                  <a:schemeClr val="tx2">
                    <a:lumMod val="20000"/>
                    <a:lumOff val="80000"/>
                  </a:schemeClr>
                </a:solidFill>
                <a:latin typeface="Arial" panose="020B0604020202020204" pitchFamily="34" charset="0"/>
                <a:cs typeface="Arial" panose="020B0604020202020204" pitchFamily="34" charset="0"/>
              </a:rPr>
              <a:t>دلایل انتخاب این مجموعه داده‌ها:</a:t>
            </a:r>
          </a:p>
          <a:p>
            <a:pPr algn="r" rtl="1">
              <a:buFont typeface="+mj-lt"/>
              <a:buAutoNum type="arabicPeriod"/>
            </a:pPr>
            <a:r>
              <a:rPr lang="fa-IR" b="1" dirty="0">
                <a:solidFill>
                  <a:schemeClr val="tx2">
                    <a:lumMod val="20000"/>
                    <a:lumOff val="80000"/>
                  </a:schemeClr>
                </a:solidFill>
                <a:latin typeface="Arial" panose="020B0604020202020204" pitchFamily="34" charset="0"/>
                <a:cs typeface="Arial" panose="020B0604020202020204" pitchFamily="34" charset="0"/>
              </a:rPr>
              <a:t>تنوع: </a:t>
            </a:r>
            <a:r>
              <a:rPr lang="fa-IR" b="1" dirty="0">
                <a:solidFill>
                  <a:schemeClr val="bg1"/>
                </a:solidFill>
                <a:latin typeface="Arial" panose="020B0604020202020204" pitchFamily="34" charset="0"/>
                <a:cs typeface="Arial" panose="020B0604020202020204" pitchFamily="34" charset="0"/>
              </a:rPr>
              <a:t>این مجموعه‌ها شامل تصاویر متنوعی از تومورهای مغزی در مراحل و اندازه‌های مختلف هستند.</a:t>
            </a:r>
          </a:p>
          <a:p>
            <a:pPr algn="r" rtl="1">
              <a:buFont typeface="+mj-lt"/>
              <a:buAutoNum type="arabicPeriod"/>
            </a:pPr>
            <a:r>
              <a:rPr lang="fa-IR" b="1" dirty="0">
                <a:solidFill>
                  <a:schemeClr val="tx2">
                    <a:lumMod val="20000"/>
                    <a:lumOff val="80000"/>
                  </a:schemeClr>
                </a:solidFill>
                <a:latin typeface="Arial" panose="020B0604020202020204" pitchFamily="34" charset="0"/>
                <a:cs typeface="Arial" panose="020B0604020202020204" pitchFamily="34" charset="0"/>
              </a:rPr>
              <a:t>حجم مناسب: </a:t>
            </a:r>
            <a:r>
              <a:rPr lang="fa-IR" b="1" dirty="0">
                <a:solidFill>
                  <a:schemeClr val="bg1"/>
                </a:solidFill>
                <a:latin typeface="Arial" panose="020B0604020202020204" pitchFamily="34" charset="0"/>
                <a:cs typeface="Arial" panose="020B0604020202020204" pitchFamily="34" charset="0"/>
              </a:rPr>
              <a:t>تعداد زیاد تصاویر به مدل اجازه می‌دهد تا الگوهای پیچیده را بهتر یاد بگیرد.</a:t>
            </a:r>
          </a:p>
          <a:p>
            <a:pPr algn="r" rtl="1">
              <a:buFont typeface="+mj-lt"/>
              <a:buAutoNum type="arabicPeriod"/>
            </a:pPr>
            <a:r>
              <a:rPr lang="fa-IR" b="1" dirty="0">
                <a:solidFill>
                  <a:schemeClr val="tx2">
                    <a:lumMod val="20000"/>
                    <a:lumOff val="80000"/>
                  </a:schemeClr>
                </a:solidFill>
                <a:latin typeface="Arial" panose="020B0604020202020204" pitchFamily="34" charset="0"/>
                <a:cs typeface="Arial" panose="020B0604020202020204" pitchFamily="34" charset="0"/>
              </a:rPr>
              <a:t>تعادل کلاس‌ها: </a:t>
            </a:r>
            <a:r>
              <a:rPr lang="fa-IR" b="1" dirty="0">
                <a:solidFill>
                  <a:schemeClr val="bg1"/>
                </a:solidFill>
                <a:latin typeface="Arial" panose="020B0604020202020204" pitchFamily="34" charset="0"/>
                <a:cs typeface="Arial" panose="020B0604020202020204" pitchFamily="34" charset="0"/>
              </a:rPr>
              <a:t>وجود تصاویر با تومور و بدون تومور به نسبت متعادل، از مشکل عدم تعادل کلاس‌ها جلوگیری می‌کند.</a:t>
            </a:r>
          </a:p>
          <a:p>
            <a:pPr algn="r" rtl="1">
              <a:buFont typeface="+mj-lt"/>
              <a:buAutoNum type="arabicPeriod"/>
            </a:pPr>
            <a:r>
              <a:rPr lang="fa-IR" b="1" dirty="0">
                <a:solidFill>
                  <a:schemeClr val="tx2">
                    <a:lumMod val="20000"/>
                    <a:lumOff val="80000"/>
                  </a:schemeClr>
                </a:solidFill>
                <a:latin typeface="Arial" panose="020B0604020202020204" pitchFamily="34" charset="0"/>
                <a:cs typeface="Arial" panose="020B0604020202020204" pitchFamily="34" charset="0"/>
              </a:rPr>
              <a:t>کیفیت: </a:t>
            </a:r>
            <a:r>
              <a:rPr lang="fa-IR" b="1" dirty="0">
                <a:solidFill>
                  <a:schemeClr val="bg1"/>
                </a:solidFill>
                <a:latin typeface="Arial" panose="020B0604020202020204" pitchFamily="34" charset="0"/>
                <a:cs typeface="Arial" panose="020B0604020202020204" pitchFamily="34" charset="0"/>
              </a:rPr>
              <a:t>این مجموعه‌ها توسط متخصصان پزشکی تهیه و برچسب‌گذاری شده‌اند، که اعتبار داده‌ها را تضمین می‌کند.</a:t>
            </a:r>
          </a:p>
          <a:p>
            <a:pPr marL="457200" lvl="1" indent="0" algn="r" rtl="1">
              <a:buNone/>
            </a:pPr>
            <a:endParaRPr lang="fa-IR" sz="1200" dirty="0">
              <a:solidFill>
                <a:schemeClr val="bg1"/>
              </a:solidFill>
              <a:latin typeface="Arial" panose="020B0604020202020204" pitchFamily="34" charset="0"/>
              <a:cs typeface="Arial" panose="020B0604020202020204" pitchFamily="34" charset="0"/>
            </a:endParaRPr>
          </a:p>
          <a:p>
            <a:pPr algn="r" rtl="1"/>
            <a:endParaRPr lang="en-US" sz="1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1649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8559800" cy="6400800"/>
          </a:xfrm>
        </p:spPr>
        <p:txBody>
          <a:bodyPr>
            <a:noAutofit/>
          </a:bodyPr>
          <a:lstStyle/>
          <a:p>
            <a:pPr algn="r" rtl="1">
              <a:buFont typeface="+mj-lt"/>
              <a:buAutoNum type="arabicPeriod"/>
            </a:pPr>
            <a:r>
              <a:rPr lang="fa-IR" b="1" dirty="0" smtClean="0">
                <a:solidFill>
                  <a:schemeClr val="tx2">
                    <a:lumMod val="20000"/>
                    <a:lumOff val="80000"/>
                  </a:schemeClr>
                </a:solidFill>
                <a:latin typeface="Arial" panose="020B0604020202020204" pitchFamily="34" charset="0"/>
                <a:cs typeface="Arial" panose="020B0604020202020204" pitchFamily="34" charset="0"/>
              </a:rPr>
              <a:t>تغییر </a:t>
            </a:r>
            <a:r>
              <a:rPr lang="fa-IR" b="1" dirty="0">
                <a:solidFill>
                  <a:schemeClr val="tx2">
                    <a:lumMod val="20000"/>
                    <a:lumOff val="80000"/>
                  </a:schemeClr>
                </a:solidFill>
                <a:latin typeface="Arial" panose="020B0604020202020204" pitchFamily="34" charset="0"/>
                <a:cs typeface="Arial" panose="020B0604020202020204" pitchFamily="34" charset="0"/>
              </a:rPr>
              <a:t>اندازه تصاویر برای یکنواختی:</a:t>
            </a:r>
          </a:p>
          <a:p>
            <a:pPr lvl="1" algn="r" rtl="1">
              <a:buFont typeface="+mj-lt"/>
              <a:buAutoNum type="arabicPeriod"/>
            </a:pPr>
            <a:r>
              <a:rPr lang="fa-IR" b="1" dirty="0">
                <a:solidFill>
                  <a:schemeClr val="bg1"/>
                </a:solidFill>
                <a:latin typeface="Arial" panose="020B0604020202020204" pitchFamily="34" charset="0"/>
                <a:cs typeface="Arial" panose="020B0604020202020204" pitchFamily="34" charset="0"/>
              </a:rPr>
              <a:t>تمام تصاویر به اندازه یکسانی تغییر اندازه داده می‌شوند.</a:t>
            </a:r>
          </a:p>
          <a:p>
            <a:pPr lvl="1" algn="r" rtl="1">
              <a:buFont typeface="+mj-lt"/>
              <a:buAutoNum type="arabicPeriod"/>
            </a:pPr>
            <a:r>
              <a:rPr lang="fa-IR" b="1" dirty="0">
                <a:solidFill>
                  <a:schemeClr val="bg1"/>
                </a:solidFill>
                <a:latin typeface="Arial" panose="020B0604020202020204" pitchFamily="34" charset="0"/>
                <a:cs typeface="Arial" panose="020B0604020202020204" pitchFamily="34" charset="0"/>
              </a:rPr>
              <a:t>این کار باعث می‌شود ورودی مدل یکنواخت باشد و پردازش را ساده‌تر می‌کند</a:t>
            </a:r>
            <a:r>
              <a:rPr lang="fa-IR" sz="1600" b="1" dirty="0">
                <a:solidFill>
                  <a:schemeClr val="bg1"/>
                </a:solidFill>
                <a:latin typeface="Arial" panose="020B0604020202020204" pitchFamily="34" charset="0"/>
                <a:cs typeface="Arial" panose="020B0604020202020204" pitchFamily="34" charset="0"/>
              </a:rPr>
              <a:t>.</a:t>
            </a:r>
          </a:p>
          <a:p>
            <a:pPr algn="r" rtl="1">
              <a:buFont typeface="+mj-lt"/>
              <a:buAutoNum type="arabicPeriod"/>
            </a:pPr>
            <a:r>
              <a:rPr lang="fa-IR" b="1" dirty="0">
                <a:solidFill>
                  <a:schemeClr val="tx2">
                    <a:lumMod val="20000"/>
                    <a:lumOff val="80000"/>
                  </a:schemeClr>
                </a:solidFill>
                <a:latin typeface="Arial" panose="020B0604020202020204" pitchFamily="34" charset="0"/>
                <a:cs typeface="Arial" panose="020B0604020202020204" pitchFamily="34" charset="0"/>
              </a:rPr>
              <a:t>تنظیم تعادل رنگ برای بهبود وضوح:</a:t>
            </a:r>
          </a:p>
          <a:p>
            <a:pPr lvl="1" algn="r" rtl="1">
              <a:buFont typeface="+mj-lt"/>
              <a:buAutoNum type="arabicPeriod"/>
            </a:pPr>
            <a:r>
              <a:rPr lang="fa-IR" sz="2000" b="1" dirty="0">
                <a:solidFill>
                  <a:schemeClr val="bg1"/>
                </a:solidFill>
                <a:latin typeface="Arial" panose="020B0604020202020204" pitchFamily="34" charset="0"/>
                <a:cs typeface="Arial" panose="020B0604020202020204" pitchFamily="34" charset="0"/>
              </a:rPr>
              <a:t>این مرحله به بهبود کنتراست تصویر و وضوح بخشیدن به مناطق تومور کمک می‌کند.</a:t>
            </a:r>
          </a:p>
          <a:p>
            <a:pPr lvl="1" algn="r" rtl="1">
              <a:buFont typeface="+mj-lt"/>
              <a:buAutoNum type="arabicPeriod"/>
            </a:pPr>
            <a:r>
              <a:rPr lang="fa-IR" sz="2000" b="1" dirty="0">
                <a:solidFill>
                  <a:schemeClr val="bg1"/>
                </a:solidFill>
                <a:latin typeface="Arial" panose="020B0604020202020204" pitchFamily="34" charset="0"/>
                <a:cs typeface="Arial" panose="020B0604020202020204" pitchFamily="34" charset="0"/>
              </a:rPr>
              <a:t>با حذف اشباع رنگ و اصلاح شدت رنگ‌ها، تصاویر به سطح یکنواخت‌تری می‌رسند.</a:t>
            </a:r>
          </a:p>
          <a:p>
            <a:pPr algn="r" rtl="1">
              <a:buFont typeface="+mj-lt"/>
              <a:buAutoNum type="arabicPeriod"/>
            </a:pPr>
            <a:r>
              <a:rPr lang="fa-IR" b="1" dirty="0">
                <a:solidFill>
                  <a:schemeClr val="tx2">
                    <a:lumMod val="20000"/>
                    <a:lumOff val="80000"/>
                  </a:schemeClr>
                </a:solidFill>
                <a:latin typeface="Arial" panose="020B0604020202020204" pitchFamily="34" charset="0"/>
                <a:cs typeface="Arial" panose="020B0604020202020204" pitchFamily="34" charset="0"/>
              </a:rPr>
              <a:t>استفاده از فیلترهای همومورفیک برای افزایش کنتراست:</a:t>
            </a:r>
          </a:p>
          <a:p>
            <a:pPr lvl="1" algn="r" rtl="1">
              <a:buFont typeface="+mj-lt"/>
              <a:buAutoNum type="arabicPeriod"/>
            </a:pPr>
            <a:r>
              <a:rPr lang="fa-IR" b="1" dirty="0">
                <a:solidFill>
                  <a:schemeClr val="bg1"/>
                </a:solidFill>
                <a:latin typeface="Arial" panose="020B0604020202020204" pitchFamily="34" charset="0"/>
                <a:cs typeface="Arial" panose="020B0604020202020204" pitchFamily="34" charset="0"/>
              </a:rPr>
              <a:t>فیلتر همومورفیک به بهبود کنتراست تصویر از طریق تقویت جزئیات و کاهش اثرات نورپردازی ناهموار کمک می‌کند.</a:t>
            </a:r>
          </a:p>
          <a:p>
            <a:pPr lvl="1" algn="r" rtl="1">
              <a:buFont typeface="+mj-lt"/>
              <a:buAutoNum type="arabicPeriod"/>
            </a:pPr>
            <a:r>
              <a:rPr lang="fa-IR" b="1" dirty="0">
                <a:solidFill>
                  <a:schemeClr val="bg1"/>
                </a:solidFill>
                <a:latin typeface="Arial" panose="020B0604020202020204" pitchFamily="34" charset="0"/>
                <a:cs typeface="Arial" panose="020B0604020202020204" pitchFamily="34" charset="0"/>
              </a:rPr>
              <a:t>این فیلتر باعث می‌شود که مرزهای تومور واضح‌تر شده و منجر به تشخیص دقیق‌تری گردد</a:t>
            </a:r>
            <a:r>
              <a:rPr lang="fa-IR" b="1" dirty="0" smtClean="0">
                <a:solidFill>
                  <a:schemeClr val="bg1"/>
                </a:solidFill>
                <a:latin typeface="Arial" panose="020B0604020202020204" pitchFamily="34" charset="0"/>
                <a:cs typeface="Arial" panose="020B0604020202020204" pitchFamily="34" charset="0"/>
              </a:rPr>
              <a:t>.</a:t>
            </a:r>
          </a:p>
          <a:p>
            <a:pPr marL="457200" lvl="1" indent="0" algn="r" rtl="1">
              <a:buNone/>
            </a:pPr>
            <a:endParaRPr lang="fa-IR" b="1" dirty="0">
              <a:solidFill>
                <a:schemeClr val="bg1"/>
              </a:solidFill>
              <a:latin typeface="Arial" panose="020B0604020202020204" pitchFamily="34" charset="0"/>
              <a:cs typeface="Arial" panose="020B0604020202020204" pitchFamily="34" charset="0"/>
            </a:endParaRPr>
          </a:p>
          <a:p>
            <a:pPr algn="r" rtl="1">
              <a:buFont typeface="Wingdings" panose="05000000000000000000" pitchFamily="2" charset="2"/>
              <a:buChar char="ü"/>
            </a:pPr>
            <a:r>
              <a:rPr lang="fa-IR" b="1" dirty="0" smtClean="0">
                <a:solidFill>
                  <a:schemeClr val="tx2">
                    <a:lumMod val="20000"/>
                    <a:lumOff val="80000"/>
                  </a:schemeClr>
                </a:solidFill>
                <a:latin typeface="Arial" panose="020B0604020202020204" pitchFamily="34" charset="0"/>
                <a:cs typeface="Arial" panose="020B0604020202020204" pitchFamily="34" charset="0"/>
              </a:rPr>
              <a:t>بهبود </a:t>
            </a:r>
            <a:r>
              <a:rPr lang="fa-IR" b="1" dirty="0" smtClean="0">
                <a:solidFill>
                  <a:schemeClr val="tx2">
                    <a:lumMod val="20000"/>
                    <a:lumOff val="80000"/>
                  </a:schemeClr>
                </a:solidFill>
                <a:latin typeface="Arial" panose="020B0604020202020204" pitchFamily="34" charset="0"/>
                <a:cs typeface="Arial" panose="020B0604020202020204" pitchFamily="34" charset="0"/>
              </a:rPr>
              <a:t>کیفیت تصویر: </a:t>
            </a:r>
            <a:r>
              <a:rPr lang="fa-IR" b="1" dirty="0" smtClean="0">
                <a:solidFill>
                  <a:schemeClr val="bg1"/>
                </a:solidFill>
                <a:latin typeface="Arial" panose="020B0604020202020204" pitchFamily="34" charset="0"/>
                <a:cs typeface="Arial" panose="020B0604020202020204" pitchFamily="34" charset="0"/>
              </a:rPr>
              <a:t>پیش‌پردازش باعث افزایش وضوح و کنتراست تصاویر می‌شود.</a:t>
            </a:r>
          </a:p>
          <a:p>
            <a:pPr algn="r" rtl="1">
              <a:buFont typeface="Wingdings" panose="05000000000000000000" pitchFamily="2" charset="2"/>
              <a:buChar char="ü"/>
            </a:pPr>
            <a:r>
              <a:rPr lang="fa-IR" b="1" dirty="0" smtClean="0">
                <a:solidFill>
                  <a:schemeClr val="tx2">
                    <a:lumMod val="20000"/>
                    <a:lumOff val="80000"/>
                  </a:schemeClr>
                </a:solidFill>
                <a:latin typeface="Arial" panose="020B0604020202020204" pitchFamily="34" charset="0"/>
                <a:cs typeface="Arial" panose="020B0604020202020204" pitchFamily="34" charset="0"/>
              </a:rPr>
              <a:t>افزایش دقت مدل: </a:t>
            </a:r>
            <a:r>
              <a:rPr lang="fa-IR" b="1" dirty="0" smtClean="0">
                <a:solidFill>
                  <a:schemeClr val="bg1"/>
                </a:solidFill>
                <a:latin typeface="Arial" panose="020B0604020202020204" pitchFamily="34" charset="0"/>
                <a:cs typeface="Arial" panose="020B0604020202020204" pitchFamily="34" charset="0"/>
              </a:rPr>
              <a:t>تصاویر واضح‌تر به مدل کمک می‌کند تا ویژگی‌های تومور را بهتر شناسایی کند.</a:t>
            </a:r>
          </a:p>
          <a:p>
            <a:pPr algn="r" rtl="1">
              <a:buFont typeface="Wingdings" panose="05000000000000000000" pitchFamily="2" charset="2"/>
              <a:buChar char="ü"/>
            </a:pPr>
            <a:r>
              <a:rPr lang="fa-IR" b="1" dirty="0" smtClean="0">
                <a:solidFill>
                  <a:schemeClr val="tx2">
                    <a:lumMod val="20000"/>
                    <a:lumOff val="80000"/>
                  </a:schemeClr>
                </a:solidFill>
                <a:latin typeface="Arial" panose="020B0604020202020204" pitchFamily="34" charset="0"/>
                <a:cs typeface="Arial" panose="020B0604020202020204" pitchFamily="34" charset="0"/>
              </a:rPr>
              <a:t>کاهش نویز: </a:t>
            </a:r>
            <a:r>
              <a:rPr lang="fa-IR" b="1" dirty="0" smtClean="0">
                <a:solidFill>
                  <a:schemeClr val="bg1"/>
                </a:solidFill>
                <a:latin typeface="Arial" panose="020B0604020202020204" pitchFamily="34" charset="0"/>
                <a:cs typeface="Arial" panose="020B0604020202020204" pitchFamily="34" charset="0"/>
              </a:rPr>
              <a:t>حذف نویز و اطلاعات اضافی باعث کاهش خطا در تشخیص می‌شود.</a:t>
            </a:r>
          </a:p>
          <a:p>
            <a:pPr algn="r" rtl="1">
              <a:buFont typeface="Wingdings" panose="05000000000000000000" pitchFamily="2" charset="2"/>
              <a:buChar char="ü"/>
            </a:pPr>
            <a:r>
              <a:rPr lang="fa-IR" b="1" dirty="0" smtClean="0">
                <a:solidFill>
                  <a:schemeClr val="tx2">
                    <a:lumMod val="20000"/>
                    <a:lumOff val="80000"/>
                  </a:schemeClr>
                </a:solidFill>
                <a:latin typeface="Arial" panose="020B0604020202020204" pitchFamily="34" charset="0"/>
                <a:cs typeface="Arial" panose="020B0604020202020204" pitchFamily="34" charset="0"/>
              </a:rPr>
              <a:t>یکنواختی داده‌ها: </a:t>
            </a:r>
            <a:r>
              <a:rPr lang="fa-IR" b="1" dirty="0" smtClean="0">
                <a:solidFill>
                  <a:schemeClr val="bg1"/>
                </a:solidFill>
                <a:latin typeface="Arial" panose="020B0604020202020204" pitchFamily="34" charset="0"/>
                <a:cs typeface="Arial" panose="020B0604020202020204" pitchFamily="34" charset="0"/>
              </a:rPr>
              <a:t>استاندارد کردن اندازه و کیفیت تصاویر به مدل اجازه می‌دهد تا بهتر تعمیم دهد.</a:t>
            </a:r>
          </a:p>
          <a:p>
            <a:pPr algn="r"/>
            <a:endParaRPr lang="en-US" b="1" dirty="0">
              <a:solidFill>
                <a:schemeClr val="bg1"/>
              </a:solidFill>
              <a:latin typeface="Arial" panose="020B0604020202020204" pitchFamily="34" charset="0"/>
              <a:cs typeface="Arial" panose="020B0604020202020204" pitchFamily="34" charset="0"/>
            </a:endParaRPr>
          </a:p>
        </p:txBody>
      </p:sp>
      <p:sp>
        <p:nvSpPr>
          <p:cNvPr id="2" name="Rectangle 1"/>
          <p:cNvSpPr/>
          <p:nvPr/>
        </p:nvSpPr>
        <p:spPr>
          <a:xfrm>
            <a:off x="9182100" y="1941840"/>
            <a:ext cx="2467342" cy="523220"/>
          </a:xfrm>
          <a:prstGeom prst="rect">
            <a:avLst/>
          </a:prstGeom>
        </p:spPr>
        <p:txBody>
          <a:bodyPr wrap="none">
            <a:spAutoFit/>
          </a:bodyPr>
          <a:lstStyle/>
          <a:p>
            <a:pPr lvl="0" algn="ctr" rtl="1">
              <a:spcBef>
                <a:spcPct val="20000"/>
              </a:spcBef>
              <a:spcAft>
                <a:spcPts val="600"/>
              </a:spcAft>
              <a:buClr>
                <a:prstClr val="white"/>
              </a:buClr>
              <a:buSzPct val="80000"/>
            </a:pPr>
            <a:r>
              <a:rPr lang="fa-IR" sz="2800" b="1" dirty="0">
                <a:solidFill>
                  <a:srgbClr val="76DBF4">
                    <a:lumMod val="20000"/>
                    <a:lumOff val="80000"/>
                  </a:srgbClr>
                </a:solidFill>
                <a:latin typeface="Arial" panose="020B0604020202020204" pitchFamily="34" charset="0"/>
                <a:cs typeface="Arial" panose="020B0604020202020204" pitchFamily="34" charset="0"/>
              </a:rPr>
              <a:t>مراحل </a:t>
            </a:r>
            <a:r>
              <a:rPr lang="fa-IR" sz="2800" b="1" dirty="0" smtClean="0">
                <a:solidFill>
                  <a:srgbClr val="76DBF4">
                    <a:lumMod val="20000"/>
                    <a:lumOff val="80000"/>
                  </a:srgbClr>
                </a:solidFill>
                <a:latin typeface="Arial" panose="020B0604020202020204" pitchFamily="34" charset="0"/>
                <a:cs typeface="Arial" panose="020B0604020202020204" pitchFamily="34" charset="0"/>
              </a:rPr>
              <a:t>پیش‌پردازش</a:t>
            </a:r>
            <a:endParaRPr lang="fa-IR" sz="2800" b="1" dirty="0">
              <a:solidFill>
                <a:srgbClr val="76DBF4">
                  <a:lumMod val="20000"/>
                  <a:lumOff val="80000"/>
                </a:srgbClr>
              </a:solidFill>
              <a:latin typeface="Arial" panose="020B0604020202020204" pitchFamily="34" charset="0"/>
              <a:cs typeface="Arial" panose="020B0604020202020204" pitchFamily="34" charset="0"/>
            </a:endParaRPr>
          </a:p>
        </p:txBody>
      </p:sp>
      <p:sp>
        <p:nvSpPr>
          <p:cNvPr id="4" name="Rectangle 3"/>
          <p:cNvSpPr/>
          <p:nvPr/>
        </p:nvSpPr>
        <p:spPr>
          <a:xfrm>
            <a:off x="9182100" y="5310257"/>
            <a:ext cx="2882900" cy="707886"/>
          </a:xfrm>
          <a:prstGeom prst="rect">
            <a:avLst/>
          </a:prstGeom>
        </p:spPr>
        <p:txBody>
          <a:bodyPr wrap="square">
            <a:spAutoFit/>
          </a:bodyPr>
          <a:lstStyle/>
          <a:p>
            <a:pPr lvl="0" algn="ctr" rtl="1">
              <a:spcBef>
                <a:spcPct val="20000"/>
              </a:spcBef>
              <a:spcAft>
                <a:spcPts val="600"/>
              </a:spcAft>
              <a:buClr>
                <a:prstClr val="white"/>
              </a:buClr>
              <a:buSzPct val="80000"/>
            </a:pPr>
            <a:r>
              <a:rPr lang="fa-IR" sz="2000" b="1" dirty="0">
                <a:solidFill>
                  <a:srgbClr val="76DBF4">
                    <a:lumMod val="20000"/>
                    <a:lumOff val="80000"/>
                  </a:srgbClr>
                </a:solidFill>
                <a:latin typeface="Arial" panose="020B0604020202020204" pitchFamily="34" charset="0"/>
                <a:cs typeface="Arial" panose="020B0604020202020204" pitchFamily="34" charset="0"/>
              </a:rPr>
              <a:t>تأثیر مراحل پیش‌پردازش بر کیفیت داده‌ها و دقت </a:t>
            </a:r>
            <a:r>
              <a:rPr lang="fa-IR" sz="2000" b="1" dirty="0" smtClean="0">
                <a:solidFill>
                  <a:srgbClr val="76DBF4">
                    <a:lumMod val="20000"/>
                    <a:lumOff val="80000"/>
                  </a:srgbClr>
                </a:solidFill>
                <a:latin typeface="Arial" panose="020B0604020202020204" pitchFamily="34" charset="0"/>
                <a:cs typeface="Arial" panose="020B0604020202020204" pitchFamily="34" charset="0"/>
              </a:rPr>
              <a:t>تشخیص</a:t>
            </a:r>
            <a:endParaRPr lang="fa-IR" sz="2000" b="1" dirty="0">
              <a:solidFill>
                <a:srgbClr val="76DBF4">
                  <a:lumMod val="20000"/>
                  <a:lumOff val="80000"/>
                </a:srgbClr>
              </a:solidFill>
              <a:latin typeface="Arial" panose="020B0604020202020204" pitchFamily="34" charset="0"/>
              <a:cs typeface="Arial" panose="020B0604020202020204" pitchFamily="34" charset="0"/>
            </a:endParaRPr>
          </a:p>
        </p:txBody>
      </p:sp>
      <p:sp>
        <p:nvSpPr>
          <p:cNvPr id="5" name="Right Brace 4"/>
          <p:cNvSpPr/>
          <p:nvPr/>
        </p:nvSpPr>
        <p:spPr>
          <a:xfrm>
            <a:off x="8763000" y="203200"/>
            <a:ext cx="264928" cy="4000500"/>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6" name="Right Brace 5"/>
          <p:cNvSpPr/>
          <p:nvPr/>
        </p:nvSpPr>
        <p:spPr>
          <a:xfrm>
            <a:off x="8724900" y="4699000"/>
            <a:ext cx="292100" cy="1930400"/>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9557705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 y="190500"/>
            <a:ext cx="11671300" cy="6667500"/>
          </a:xfrm>
        </p:spPr>
        <p:txBody>
          <a:bodyPr>
            <a:normAutofit lnSpcReduction="10000"/>
          </a:bodyPr>
          <a:lstStyle/>
          <a:p>
            <a:pPr marL="0" indent="0" algn="ctr" rtl="1">
              <a:buNone/>
            </a:pPr>
            <a:r>
              <a:rPr lang="fa-IR" sz="2800" b="1" dirty="0">
                <a:solidFill>
                  <a:schemeClr val="tx2">
                    <a:lumMod val="20000"/>
                    <a:lumOff val="80000"/>
                  </a:schemeClr>
                </a:solidFill>
                <a:latin typeface="Arial" panose="020B0604020202020204" pitchFamily="34" charset="0"/>
                <a:cs typeface="Arial" panose="020B0604020202020204" pitchFamily="34" charset="0"/>
              </a:rPr>
              <a:t>جزئیات فرآیند آموزش:</a:t>
            </a:r>
          </a:p>
          <a:p>
            <a:pPr marL="0" indent="0" algn="r" rtl="1">
              <a:buNone/>
            </a:pPr>
            <a:r>
              <a:rPr lang="fa-IR" b="1" dirty="0">
                <a:solidFill>
                  <a:schemeClr val="tx2">
                    <a:lumMod val="20000"/>
                    <a:lumOff val="80000"/>
                  </a:schemeClr>
                </a:solidFill>
                <a:latin typeface="Arial" panose="020B0604020202020204" pitchFamily="34" charset="0"/>
                <a:cs typeface="Arial" panose="020B0604020202020204" pitchFamily="34" charset="0"/>
              </a:rPr>
              <a:t>تعداد دوره‌های آموزشی: </a:t>
            </a:r>
            <a:r>
              <a:rPr lang="fa-IR" b="1" dirty="0">
                <a:solidFill>
                  <a:schemeClr val="bg1"/>
                </a:solidFill>
                <a:latin typeface="Arial" panose="020B0604020202020204" pitchFamily="34" charset="0"/>
                <a:cs typeface="Arial" panose="020B0604020202020204" pitchFamily="34" charset="0"/>
              </a:rPr>
              <a:t>30 دوره </a:t>
            </a:r>
            <a:r>
              <a:rPr lang="fa-IR" b="1" dirty="0" smtClean="0">
                <a:solidFill>
                  <a:schemeClr val="bg1"/>
                </a:solidFill>
                <a:latin typeface="Arial" panose="020B0604020202020204" pitchFamily="34" charset="0"/>
                <a:cs typeface="Arial" panose="020B0604020202020204" pitchFamily="34" charset="0"/>
              </a:rPr>
              <a:t>، دلیل </a:t>
            </a:r>
            <a:r>
              <a:rPr lang="fa-IR" b="1" dirty="0">
                <a:solidFill>
                  <a:schemeClr val="bg1"/>
                </a:solidFill>
                <a:latin typeface="Arial" panose="020B0604020202020204" pitchFamily="34" charset="0"/>
                <a:cs typeface="Arial" panose="020B0604020202020204" pitchFamily="34" charset="0"/>
              </a:rPr>
              <a:t>انتخاب 30 دوره:</a:t>
            </a:r>
          </a:p>
          <a:p>
            <a:pPr marL="457200" lvl="1" indent="0" algn="r" rtl="1">
              <a:buNone/>
            </a:pPr>
            <a:r>
              <a:rPr lang="fa-IR" b="1" dirty="0">
                <a:solidFill>
                  <a:schemeClr val="bg1"/>
                </a:solidFill>
                <a:latin typeface="Arial" panose="020B0604020202020204" pitchFamily="34" charset="0"/>
                <a:cs typeface="Arial" panose="020B0604020202020204" pitchFamily="34" charset="0"/>
              </a:rPr>
              <a:t>این تعداد دوره برای ایجاد تعادل بین زمان کافی آموزش و جلوگیری از بیش‌برازش انتخاب شده است.</a:t>
            </a:r>
          </a:p>
          <a:p>
            <a:pPr marL="457200" lvl="1" indent="0" algn="r" rtl="1">
              <a:buNone/>
            </a:pPr>
            <a:r>
              <a:rPr lang="fa-IR" b="1" dirty="0">
                <a:solidFill>
                  <a:schemeClr val="bg1"/>
                </a:solidFill>
                <a:latin typeface="Arial" panose="020B0604020202020204" pitchFamily="34" charset="0"/>
                <a:cs typeface="Arial" panose="020B0604020202020204" pitchFamily="34" charset="0"/>
              </a:rPr>
              <a:t>به مدل اجازه می‌دهد تا به اندازه کافی از داده‌ها یاد بگیرد، اما خطر حفظ کردن داده‌های آموزشی را کاهش می‌دهد.</a:t>
            </a:r>
          </a:p>
          <a:p>
            <a:pPr marL="457200" lvl="1" indent="0" algn="r" rtl="1">
              <a:buNone/>
            </a:pPr>
            <a:r>
              <a:rPr lang="fa-IR" b="1" dirty="0">
                <a:solidFill>
                  <a:schemeClr val="bg1"/>
                </a:solidFill>
                <a:latin typeface="Arial" panose="020B0604020202020204" pitchFamily="34" charset="0"/>
                <a:cs typeface="Arial" panose="020B0604020202020204" pitchFamily="34" charset="0"/>
              </a:rPr>
              <a:t>این تعداد معمولاً برای اکثر مدل‌های یادگیری عمیق در تشخیص تصویر کافی است تا به همگرایی مناسب برسند.</a:t>
            </a:r>
          </a:p>
          <a:p>
            <a:pPr marL="0" indent="0" algn="r" rtl="1">
              <a:buNone/>
            </a:pPr>
            <a:r>
              <a:rPr lang="fa-IR" b="1" dirty="0">
                <a:solidFill>
                  <a:schemeClr val="tx2">
                    <a:lumMod val="20000"/>
                    <a:lumOff val="80000"/>
                  </a:schemeClr>
                </a:solidFill>
                <a:latin typeface="Arial" panose="020B0604020202020204" pitchFamily="34" charset="0"/>
                <a:cs typeface="Arial" panose="020B0604020202020204" pitchFamily="34" charset="0"/>
              </a:rPr>
              <a:t>اندازه دسته (</a:t>
            </a:r>
            <a:r>
              <a:rPr lang="en-US" b="1" dirty="0">
                <a:solidFill>
                  <a:schemeClr val="tx2">
                    <a:lumMod val="20000"/>
                    <a:lumOff val="80000"/>
                  </a:schemeClr>
                </a:solidFill>
                <a:latin typeface="Arial" panose="020B0604020202020204" pitchFamily="34" charset="0"/>
                <a:cs typeface="Arial" panose="020B0604020202020204" pitchFamily="34" charset="0"/>
              </a:rPr>
              <a:t>batch </a:t>
            </a:r>
            <a:r>
              <a:rPr lang="en-US" b="1" dirty="0" smtClean="0">
                <a:solidFill>
                  <a:schemeClr val="tx2">
                    <a:lumMod val="20000"/>
                    <a:lumOff val="80000"/>
                  </a:schemeClr>
                </a:solidFill>
                <a:latin typeface="Arial" panose="020B0604020202020204" pitchFamily="34" charset="0"/>
                <a:cs typeface="Arial" panose="020B0604020202020204" pitchFamily="34" charset="0"/>
              </a:rPr>
              <a:t>size</a:t>
            </a:r>
            <a:r>
              <a:rPr lang="fa-IR" b="1" dirty="0" smtClean="0">
                <a:solidFill>
                  <a:schemeClr val="tx2">
                    <a:lumMod val="20000"/>
                    <a:lumOff val="80000"/>
                  </a:schemeClr>
                </a:solidFill>
                <a:latin typeface="Arial" panose="020B0604020202020204" pitchFamily="34" charset="0"/>
                <a:cs typeface="Arial" panose="020B0604020202020204" pitchFamily="34" charset="0"/>
              </a:rPr>
              <a:t> )</a:t>
            </a:r>
            <a:r>
              <a:rPr lang="en-US" b="1" dirty="0" smtClean="0">
                <a:solidFill>
                  <a:schemeClr val="tx2">
                    <a:lumMod val="20000"/>
                    <a:lumOff val="80000"/>
                  </a:schemeClr>
                </a:solidFill>
                <a:latin typeface="Arial" panose="020B0604020202020204" pitchFamily="34" charset="0"/>
                <a:cs typeface="Arial" panose="020B0604020202020204" pitchFamily="34" charset="0"/>
              </a:rPr>
              <a:t> </a:t>
            </a:r>
            <a:r>
              <a:rPr lang="en-US" b="1" dirty="0" smtClean="0">
                <a:solidFill>
                  <a:schemeClr val="bg1"/>
                </a:solidFill>
                <a:latin typeface="Arial" panose="020B0604020202020204" pitchFamily="34" charset="0"/>
                <a:cs typeface="Arial" panose="020B0604020202020204" pitchFamily="34" charset="0"/>
              </a:rPr>
              <a:t>: </a:t>
            </a:r>
            <a:r>
              <a:rPr lang="fa-IR" b="1" dirty="0" smtClean="0">
                <a:solidFill>
                  <a:schemeClr val="bg1"/>
                </a:solidFill>
                <a:latin typeface="Arial" panose="020B0604020202020204" pitchFamily="34" charset="0"/>
                <a:cs typeface="Arial" panose="020B0604020202020204" pitchFamily="34" charset="0"/>
              </a:rPr>
              <a:t>معمولاً </a:t>
            </a:r>
            <a:r>
              <a:rPr lang="fa-IR" b="1" dirty="0">
                <a:solidFill>
                  <a:schemeClr val="bg1"/>
                </a:solidFill>
                <a:latin typeface="Arial" panose="020B0604020202020204" pitchFamily="34" charset="0"/>
                <a:cs typeface="Arial" panose="020B0604020202020204" pitchFamily="34" charset="0"/>
              </a:rPr>
              <a:t>این مقدار بین 32 تا 256 انتخاب می‌شود، بسته به محدودیت‌های حافظه و سرعت آموزش.</a:t>
            </a:r>
          </a:p>
          <a:p>
            <a:pPr marL="0" indent="0" algn="ctr" rtl="1">
              <a:buNone/>
            </a:pPr>
            <a:r>
              <a:rPr lang="fa-IR" sz="2400" b="1" dirty="0">
                <a:solidFill>
                  <a:schemeClr val="tx2">
                    <a:lumMod val="20000"/>
                    <a:lumOff val="80000"/>
                  </a:schemeClr>
                </a:solidFill>
                <a:latin typeface="Arial" panose="020B0604020202020204" pitchFamily="34" charset="0"/>
                <a:cs typeface="Arial" panose="020B0604020202020204" pitchFamily="34" charset="0"/>
              </a:rPr>
              <a:t>تکنیک‌های بهینه‌سازی:</a:t>
            </a:r>
          </a:p>
          <a:p>
            <a:pPr marL="0" indent="0" algn="r" rtl="1">
              <a:buNone/>
            </a:pPr>
            <a:r>
              <a:rPr lang="en-US" b="1" dirty="0" err="1" smtClean="0">
                <a:solidFill>
                  <a:schemeClr val="tx2">
                    <a:lumMod val="20000"/>
                    <a:lumOff val="80000"/>
                  </a:schemeClr>
                </a:solidFill>
                <a:latin typeface="Arial" panose="020B0604020202020204" pitchFamily="34" charset="0"/>
                <a:cs typeface="Arial" panose="020B0604020202020204" pitchFamily="34" charset="0"/>
              </a:rPr>
              <a:t>EarlyStopping</a:t>
            </a:r>
            <a:r>
              <a:rPr lang="fa-IR" b="1" dirty="0" smtClean="0">
                <a:solidFill>
                  <a:schemeClr val="tx2">
                    <a:lumMod val="20000"/>
                    <a:lumOff val="80000"/>
                  </a:schemeClr>
                </a:solidFill>
                <a:latin typeface="Arial" panose="020B0604020202020204" pitchFamily="34" charset="0"/>
                <a:cs typeface="Arial" panose="020B0604020202020204" pitchFamily="34" charset="0"/>
              </a:rPr>
              <a:t> </a:t>
            </a:r>
            <a:r>
              <a:rPr lang="fa-IR" b="1" dirty="0" smtClean="0">
                <a:solidFill>
                  <a:schemeClr val="bg1"/>
                </a:solidFill>
                <a:latin typeface="Arial" panose="020B0604020202020204" pitchFamily="34" charset="0"/>
                <a:cs typeface="Arial" panose="020B0604020202020204" pitchFamily="34" charset="0"/>
              </a:rPr>
              <a:t> </a:t>
            </a:r>
            <a:endParaRPr lang="en-US" b="1" dirty="0">
              <a:solidFill>
                <a:schemeClr val="bg1"/>
              </a:solidFill>
              <a:latin typeface="Arial" panose="020B0604020202020204" pitchFamily="34" charset="0"/>
              <a:cs typeface="Arial" panose="020B0604020202020204" pitchFamily="34" charset="0"/>
            </a:endParaRPr>
          </a:p>
          <a:p>
            <a:pPr marL="800100" lvl="1" indent="-342900" algn="r" rtl="1">
              <a:buFont typeface="+mj-lt"/>
              <a:buAutoNum type="arabicPeriod"/>
            </a:pPr>
            <a:r>
              <a:rPr lang="fa-IR" b="1" dirty="0">
                <a:solidFill>
                  <a:schemeClr val="bg1"/>
                </a:solidFill>
                <a:latin typeface="Arial" panose="020B0604020202020204" pitchFamily="34" charset="0"/>
                <a:cs typeface="Arial" panose="020B0604020202020204" pitchFamily="34" charset="0"/>
              </a:rPr>
              <a:t>این تکنیک آموزش را زمانی که دقت روی مجموعه اعتبارسنجی بهبود نمی‌یابد، متوقف می‌کند.</a:t>
            </a:r>
          </a:p>
          <a:p>
            <a:pPr marL="800100" lvl="1" indent="-342900" algn="r" rtl="1">
              <a:buFont typeface="+mj-lt"/>
              <a:buAutoNum type="arabicPeriod"/>
            </a:pPr>
            <a:r>
              <a:rPr lang="fa-IR" b="1" dirty="0">
                <a:solidFill>
                  <a:schemeClr val="bg1"/>
                </a:solidFill>
                <a:latin typeface="Arial" panose="020B0604020202020204" pitchFamily="34" charset="0"/>
                <a:cs typeface="Arial" panose="020B0604020202020204" pitchFamily="34" charset="0"/>
              </a:rPr>
              <a:t>از بیش‌برازش جلوگیری می‌کند و اطمینان می‌دهد که مدل نویز موجود در داده‌های آموزشی را یاد نمی‌گیرد.</a:t>
            </a:r>
          </a:p>
          <a:p>
            <a:pPr marL="0" indent="0" algn="r" rtl="1">
              <a:buNone/>
            </a:pPr>
            <a:r>
              <a:rPr lang="en-US" b="1" dirty="0" err="1" smtClean="0">
                <a:solidFill>
                  <a:schemeClr val="tx2">
                    <a:lumMod val="20000"/>
                    <a:lumOff val="80000"/>
                  </a:schemeClr>
                </a:solidFill>
                <a:latin typeface="Arial" panose="020B0604020202020204" pitchFamily="34" charset="0"/>
                <a:cs typeface="Arial" panose="020B0604020202020204" pitchFamily="34" charset="0"/>
              </a:rPr>
              <a:t>ModelCheckpoint</a:t>
            </a:r>
            <a:endParaRPr lang="en-US" b="1" dirty="0">
              <a:solidFill>
                <a:schemeClr val="tx2">
                  <a:lumMod val="20000"/>
                  <a:lumOff val="80000"/>
                </a:schemeClr>
              </a:solidFill>
              <a:latin typeface="Arial" panose="020B0604020202020204" pitchFamily="34" charset="0"/>
              <a:cs typeface="Arial" panose="020B0604020202020204" pitchFamily="34" charset="0"/>
            </a:endParaRPr>
          </a:p>
          <a:p>
            <a:pPr marL="800100" lvl="1" indent="-342900" algn="r" rtl="1">
              <a:buFont typeface="+mj-lt"/>
              <a:buAutoNum type="arabicPeriod"/>
            </a:pPr>
            <a:r>
              <a:rPr lang="fa-IR" b="1" dirty="0">
                <a:solidFill>
                  <a:schemeClr val="bg1"/>
                </a:solidFill>
                <a:latin typeface="Arial" panose="020B0604020202020204" pitchFamily="34" charset="0"/>
                <a:cs typeface="Arial" panose="020B0604020202020204" pitchFamily="34" charset="0"/>
              </a:rPr>
              <a:t>بهترین مدل را بر اساس معیارهای عملکرد مشخص شده در طول آموزش ذخیره می‌کند.</a:t>
            </a:r>
          </a:p>
          <a:p>
            <a:pPr marL="800100" lvl="1" indent="-342900" algn="r" rtl="1">
              <a:buFont typeface="+mj-lt"/>
              <a:buAutoNum type="arabicPeriod"/>
            </a:pPr>
            <a:r>
              <a:rPr lang="fa-IR" b="1" dirty="0">
                <a:solidFill>
                  <a:schemeClr val="bg1"/>
                </a:solidFill>
                <a:latin typeface="Arial" panose="020B0604020202020204" pitchFamily="34" charset="0"/>
                <a:cs typeface="Arial" panose="020B0604020202020204" pitchFamily="34" charset="0"/>
              </a:rPr>
              <a:t>اطمینان می‌دهد که بهترین نسخه مدل برای ارزیابی‌های آینده حفظ می‌شود.</a:t>
            </a:r>
          </a:p>
          <a:p>
            <a:pPr marL="0" indent="0" algn="r" rtl="1">
              <a:buNone/>
            </a:pPr>
            <a:r>
              <a:rPr lang="en-US" b="1" dirty="0" err="1" smtClean="0">
                <a:solidFill>
                  <a:schemeClr val="tx2">
                    <a:lumMod val="20000"/>
                    <a:lumOff val="80000"/>
                  </a:schemeClr>
                </a:solidFill>
                <a:latin typeface="Arial" panose="020B0604020202020204" pitchFamily="34" charset="0"/>
                <a:cs typeface="Arial" panose="020B0604020202020204" pitchFamily="34" charset="0"/>
              </a:rPr>
              <a:t>ReduceLROnPlateau</a:t>
            </a:r>
            <a:endParaRPr lang="en-US" b="1" dirty="0">
              <a:solidFill>
                <a:schemeClr val="tx2">
                  <a:lumMod val="20000"/>
                  <a:lumOff val="80000"/>
                </a:schemeClr>
              </a:solidFill>
              <a:latin typeface="Arial" panose="020B0604020202020204" pitchFamily="34" charset="0"/>
              <a:cs typeface="Arial" panose="020B0604020202020204" pitchFamily="34" charset="0"/>
            </a:endParaRPr>
          </a:p>
          <a:p>
            <a:pPr marL="800100" lvl="1" indent="-342900" algn="r" rtl="1">
              <a:buFont typeface="+mj-lt"/>
              <a:buAutoNum type="arabicPeriod"/>
            </a:pPr>
            <a:r>
              <a:rPr lang="fa-IR" b="1" dirty="0">
                <a:solidFill>
                  <a:schemeClr val="bg1"/>
                </a:solidFill>
                <a:latin typeface="Arial" panose="020B0604020202020204" pitchFamily="34" charset="0"/>
                <a:cs typeface="Arial" panose="020B0604020202020204" pitchFamily="34" charset="0"/>
              </a:rPr>
              <a:t>نرخ یادگیری را زمانی که خطای اعتبارسنجی به یک فلات می‌رسد، تنظیم می‌کند.</a:t>
            </a:r>
          </a:p>
          <a:p>
            <a:pPr marL="800100" lvl="1" indent="-342900" algn="r" rtl="1">
              <a:buFont typeface="+mj-lt"/>
              <a:buAutoNum type="arabicPeriod"/>
            </a:pPr>
            <a:r>
              <a:rPr lang="fa-IR" b="1" dirty="0">
                <a:solidFill>
                  <a:schemeClr val="bg1"/>
                </a:solidFill>
                <a:latin typeface="Arial" panose="020B0604020202020204" pitchFamily="34" charset="0"/>
                <a:cs typeface="Arial" panose="020B0604020202020204" pitchFamily="34" charset="0"/>
              </a:rPr>
              <a:t>به بهبود همگرایی کمک می‌کند و به مدل اجازه می‌دهد تا در فضای وزن‌ها گام‌های کوچک‌تری بردارد.</a:t>
            </a:r>
          </a:p>
          <a:p>
            <a:pPr algn="r"/>
            <a:endParaRPr lang="en-US"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6190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8300"/>
            <a:ext cx="9055100" cy="6324600"/>
          </a:xfrm>
        </p:spPr>
        <p:txBody>
          <a:bodyPr>
            <a:noAutofit/>
          </a:bodyPr>
          <a:lstStyle/>
          <a:p>
            <a:pPr algn="r" rtl="1">
              <a:buFont typeface="+mj-lt"/>
              <a:buAutoNum type="arabicPeriod"/>
            </a:pPr>
            <a:r>
              <a:rPr lang="fa-IR" sz="1800" b="1" dirty="0" smtClean="0">
                <a:solidFill>
                  <a:schemeClr val="tx2">
                    <a:lumMod val="20000"/>
                    <a:lumOff val="80000"/>
                  </a:schemeClr>
                </a:solidFill>
                <a:latin typeface="Arial" panose="020B0604020202020204" pitchFamily="34" charset="0"/>
                <a:cs typeface="Arial" panose="020B0604020202020204" pitchFamily="34" charset="0"/>
              </a:rPr>
              <a:t>دقت </a:t>
            </a:r>
            <a:r>
              <a:rPr lang="en-US" sz="1800" b="1" dirty="0" smtClean="0">
                <a:solidFill>
                  <a:schemeClr val="tx2">
                    <a:lumMod val="20000"/>
                    <a:lumOff val="80000"/>
                  </a:schemeClr>
                </a:solidFill>
                <a:latin typeface="Arial" panose="020B0604020202020204" pitchFamily="34" charset="0"/>
                <a:cs typeface="Arial" panose="020B0604020202020204" pitchFamily="34" charset="0"/>
              </a:rPr>
              <a:t>Accuracy)</a:t>
            </a:r>
            <a:r>
              <a:rPr lang="fa-IR" sz="1800" b="1" dirty="0" smtClean="0">
                <a:solidFill>
                  <a:schemeClr val="tx2">
                    <a:lumMod val="20000"/>
                    <a:lumOff val="80000"/>
                  </a:schemeClr>
                </a:solidFill>
                <a:latin typeface="Arial" panose="020B0604020202020204" pitchFamily="34" charset="0"/>
                <a:cs typeface="Arial" panose="020B0604020202020204" pitchFamily="34" charset="0"/>
              </a:rPr>
              <a:t>) </a:t>
            </a:r>
            <a:endParaRPr lang="en-US" sz="1800" b="1" dirty="0" smtClean="0">
              <a:solidFill>
                <a:schemeClr val="tx2">
                  <a:lumMod val="20000"/>
                  <a:lumOff val="80000"/>
                </a:schemeClr>
              </a:solidFill>
              <a:latin typeface="Arial" panose="020B0604020202020204" pitchFamily="34" charset="0"/>
              <a:cs typeface="Arial" panose="020B0604020202020204" pitchFamily="34" charset="0"/>
            </a:endParaRPr>
          </a:p>
          <a:p>
            <a:pPr lvl="1" algn="r" rtl="1">
              <a:buFont typeface="+mj-lt"/>
              <a:buAutoNum type="arabicPeriod"/>
            </a:pPr>
            <a:r>
              <a:rPr lang="fa-IR" sz="1600" b="1" dirty="0" smtClean="0">
                <a:solidFill>
                  <a:schemeClr val="bg1"/>
                </a:solidFill>
                <a:latin typeface="Arial" panose="020B0604020202020204" pitchFamily="34" charset="0"/>
                <a:cs typeface="Arial" panose="020B0604020202020204" pitchFamily="34" charset="0"/>
              </a:rPr>
              <a:t>نسبت </a:t>
            </a:r>
            <a:r>
              <a:rPr lang="fa-IR" sz="1600" b="1" dirty="0">
                <a:solidFill>
                  <a:schemeClr val="bg1"/>
                </a:solidFill>
                <a:latin typeface="Arial" panose="020B0604020202020204" pitchFamily="34" charset="0"/>
                <a:cs typeface="Arial" panose="020B0604020202020204" pitchFamily="34" charset="0"/>
              </a:rPr>
              <a:t>پیش‌بینی‌های صحیح به کل پیش‌بینی‌ها را نشان می‌دهد.</a:t>
            </a:r>
          </a:p>
          <a:p>
            <a:pPr lvl="1" algn="r" rtl="1">
              <a:buFont typeface="+mj-lt"/>
              <a:buAutoNum type="arabicPeriod"/>
            </a:pPr>
            <a:r>
              <a:rPr lang="fa-IR" sz="1600" b="1" dirty="0">
                <a:solidFill>
                  <a:schemeClr val="bg1"/>
                </a:solidFill>
                <a:latin typeface="Arial" panose="020B0604020202020204" pitchFamily="34" charset="0"/>
                <a:cs typeface="Arial" panose="020B0604020202020204" pitchFamily="34" charset="0"/>
              </a:rPr>
              <a:t>برای درک کلی عملکرد مدل مهم است، اما به تنهایی کافی نیست.</a:t>
            </a:r>
          </a:p>
          <a:p>
            <a:pPr algn="r" rtl="1">
              <a:buFont typeface="+mj-lt"/>
              <a:buAutoNum type="arabicPeriod"/>
            </a:pPr>
            <a:r>
              <a:rPr lang="fa-IR" sz="1800" b="1" dirty="0">
                <a:solidFill>
                  <a:schemeClr val="tx2">
                    <a:lumMod val="20000"/>
                    <a:lumOff val="80000"/>
                  </a:schemeClr>
                </a:solidFill>
                <a:latin typeface="Arial" panose="020B0604020202020204" pitchFamily="34" charset="0"/>
                <a:cs typeface="Arial" panose="020B0604020202020204" pitchFamily="34" charset="0"/>
              </a:rPr>
              <a:t>ماتریس اغتشاش (</a:t>
            </a:r>
            <a:r>
              <a:rPr lang="en-US" sz="1800" b="1" dirty="0">
                <a:solidFill>
                  <a:schemeClr val="tx2">
                    <a:lumMod val="20000"/>
                    <a:lumOff val="80000"/>
                  </a:schemeClr>
                </a:solidFill>
                <a:latin typeface="Arial" panose="020B0604020202020204" pitchFamily="34" charset="0"/>
                <a:cs typeface="Arial" panose="020B0604020202020204" pitchFamily="34" charset="0"/>
              </a:rPr>
              <a:t>Confusion </a:t>
            </a:r>
            <a:r>
              <a:rPr lang="en-US" sz="1800" b="1" dirty="0" smtClean="0">
                <a:solidFill>
                  <a:schemeClr val="tx2">
                    <a:lumMod val="20000"/>
                    <a:lumOff val="80000"/>
                  </a:schemeClr>
                </a:solidFill>
                <a:latin typeface="Arial" panose="020B0604020202020204" pitchFamily="34" charset="0"/>
                <a:cs typeface="Arial" panose="020B0604020202020204" pitchFamily="34" charset="0"/>
              </a:rPr>
              <a:t>Matrix</a:t>
            </a:r>
            <a:r>
              <a:rPr lang="fa-IR" sz="1800" b="1" dirty="0" smtClean="0">
                <a:solidFill>
                  <a:schemeClr val="tx2">
                    <a:lumMod val="20000"/>
                    <a:lumOff val="80000"/>
                  </a:schemeClr>
                </a:solidFill>
                <a:latin typeface="Arial" panose="020B0604020202020204" pitchFamily="34" charset="0"/>
                <a:cs typeface="Arial" panose="020B0604020202020204" pitchFamily="34" charset="0"/>
              </a:rPr>
              <a:t> ) </a:t>
            </a:r>
            <a:endParaRPr lang="en-US" sz="1800" b="1" dirty="0">
              <a:solidFill>
                <a:schemeClr val="tx2">
                  <a:lumMod val="20000"/>
                  <a:lumOff val="80000"/>
                </a:schemeClr>
              </a:solidFill>
              <a:latin typeface="Arial" panose="020B0604020202020204" pitchFamily="34" charset="0"/>
              <a:cs typeface="Arial" panose="020B0604020202020204" pitchFamily="34" charset="0"/>
            </a:endParaRPr>
          </a:p>
          <a:p>
            <a:pPr lvl="1" algn="r" rtl="1">
              <a:buFont typeface="+mj-lt"/>
              <a:buAutoNum type="arabicPeriod"/>
            </a:pPr>
            <a:r>
              <a:rPr lang="fa-IR" sz="1600" b="1" dirty="0">
                <a:solidFill>
                  <a:schemeClr val="bg1"/>
                </a:solidFill>
                <a:latin typeface="Arial" panose="020B0604020202020204" pitchFamily="34" charset="0"/>
                <a:cs typeface="Arial" panose="020B0604020202020204" pitchFamily="34" charset="0"/>
              </a:rPr>
              <a:t>جزئیات دقیقی از عملکرد مدل در هر کلاس (تومور و غیر تومور) ارائه می‌دهد.</a:t>
            </a:r>
          </a:p>
          <a:p>
            <a:pPr lvl="1" algn="r" rtl="1">
              <a:buFont typeface="+mj-lt"/>
              <a:buAutoNum type="arabicPeriod"/>
            </a:pPr>
            <a:r>
              <a:rPr lang="fa-IR" sz="1600" b="1" dirty="0">
                <a:solidFill>
                  <a:schemeClr val="bg1"/>
                </a:solidFill>
                <a:latin typeface="Arial" panose="020B0604020202020204" pitchFamily="34" charset="0"/>
                <a:cs typeface="Arial" panose="020B0604020202020204" pitchFamily="34" charset="0"/>
              </a:rPr>
              <a:t>امکان تحلیل خطاهای مدل را فراهم می‌کند.</a:t>
            </a:r>
          </a:p>
          <a:p>
            <a:pPr algn="r" rtl="1">
              <a:buFont typeface="+mj-lt"/>
              <a:buAutoNum type="arabicPeriod"/>
            </a:pPr>
            <a:r>
              <a:rPr lang="fa-IR" sz="1600" b="1" dirty="0">
                <a:solidFill>
                  <a:schemeClr val="tx2">
                    <a:lumMod val="20000"/>
                    <a:lumOff val="80000"/>
                  </a:schemeClr>
                </a:solidFill>
                <a:latin typeface="Arial" panose="020B0604020202020204" pitchFamily="34" charset="0"/>
                <a:cs typeface="Arial" panose="020B0604020202020204" pitchFamily="34" charset="0"/>
              </a:rPr>
              <a:t>یادآوری (</a:t>
            </a:r>
            <a:r>
              <a:rPr lang="en-US" sz="1600" b="1" dirty="0" smtClean="0">
                <a:solidFill>
                  <a:schemeClr val="tx2">
                    <a:lumMod val="20000"/>
                    <a:lumOff val="80000"/>
                  </a:schemeClr>
                </a:solidFill>
                <a:latin typeface="Arial" panose="020B0604020202020204" pitchFamily="34" charset="0"/>
                <a:cs typeface="Arial" panose="020B0604020202020204" pitchFamily="34" charset="0"/>
              </a:rPr>
              <a:t>Recall</a:t>
            </a:r>
            <a:r>
              <a:rPr lang="fa-IR" sz="1600" b="1" dirty="0" smtClean="0">
                <a:solidFill>
                  <a:schemeClr val="tx2">
                    <a:lumMod val="20000"/>
                    <a:lumOff val="80000"/>
                  </a:schemeClr>
                </a:solidFill>
                <a:latin typeface="Arial" panose="020B0604020202020204" pitchFamily="34" charset="0"/>
                <a:cs typeface="Arial" panose="020B0604020202020204" pitchFamily="34" charset="0"/>
              </a:rPr>
              <a:t> )</a:t>
            </a:r>
          </a:p>
          <a:p>
            <a:pPr marL="800100" lvl="1" indent="-342900" algn="r" rtl="1">
              <a:buFont typeface="+mj-lt"/>
              <a:buAutoNum type="arabicPeriod"/>
            </a:pPr>
            <a:r>
              <a:rPr lang="fa-IR" sz="1600" b="1" dirty="0" smtClean="0">
                <a:solidFill>
                  <a:schemeClr val="bg1"/>
                </a:solidFill>
                <a:latin typeface="Arial" panose="020B0604020202020204" pitchFamily="34" charset="0"/>
                <a:cs typeface="Arial" panose="020B0604020202020204" pitchFamily="34" charset="0"/>
              </a:rPr>
              <a:t>توانایی </a:t>
            </a:r>
            <a:r>
              <a:rPr lang="fa-IR" sz="1600" b="1" dirty="0">
                <a:solidFill>
                  <a:schemeClr val="bg1"/>
                </a:solidFill>
                <a:latin typeface="Arial" panose="020B0604020202020204" pitchFamily="34" charset="0"/>
                <a:cs typeface="Arial" panose="020B0604020202020204" pitchFamily="34" charset="0"/>
              </a:rPr>
              <a:t>مدل در شناسایی تمام موارد مثبت (تومور) را نشان </a:t>
            </a:r>
            <a:r>
              <a:rPr lang="fa-IR" sz="1600" b="1" dirty="0" smtClean="0">
                <a:solidFill>
                  <a:schemeClr val="bg1"/>
                </a:solidFill>
                <a:latin typeface="Arial" panose="020B0604020202020204" pitchFamily="34" charset="0"/>
                <a:cs typeface="Arial" panose="020B0604020202020204" pitchFamily="34" charset="0"/>
              </a:rPr>
              <a:t>می‌دهد.</a:t>
            </a:r>
          </a:p>
          <a:p>
            <a:pPr marL="800100" lvl="1" indent="-342900" algn="r" rtl="1">
              <a:buFont typeface="+mj-lt"/>
              <a:buAutoNum type="arabicPeriod"/>
            </a:pPr>
            <a:r>
              <a:rPr lang="fa-IR" sz="1600" b="1" dirty="0" smtClean="0">
                <a:solidFill>
                  <a:schemeClr val="bg1"/>
                </a:solidFill>
                <a:latin typeface="Arial" panose="020B0604020202020204" pitchFamily="34" charset="0"/>
                <a:cs typeface="Arial" panose="020B0604020202020204" pitchFamily="34" charset="0"/>
              </a:rPr>
              <a:t>در </a:t>
            </a:r>
            <a:r>
              <a:rPr lang="fa-IR" sz="1600" b="1" dirty="0">
                <a:solidFill>
                  <a:schemeClr val="bg1"/>
                </a:solidFill>
                <a:latin typeface="Arial" panose="020B0604020202020204" pitchFamily="34" charset="0"/>
                <a:cs typeface="Arial" panose="020B0604020202020204" pitchFamily="34" charset="0"/>
              </a:rPr>
              <a:t>تشخیص پزشکی بسیار مهم است، زیرا از دست دادن یک تومور (منفی کاذب) می‌تواند عواقب جدی داشته باشد.</a:t>
            </a:r>
          </a:p>
          <a:p>
            <a:pPr algn="r" rtl="1">
              <a:buFont typeface="+mj-lt"/>
              <a:buAutoNum type="arabicPeriod"/>
            </a:pPr>
            <a:r>
              <a:rPr lang="fa-IR" sz="1800" b="1" dirty="0">
                <a:solidFill>
                  <a:schemeClr val="tx2">
                    <a:lumMod val="20000"/>
                    <a:lumOff val="80000"/>
                  </a:schemeClr>
                </a:solidFill>
                <a:latin typeface="Arial" panose="020B0604020202020204" pitchFamily="34" charset="0"/>
                <a:cs typeface="Arial" panose="020B0604020202020204" pitchFamily="34" charset="0"/>
              </a:rPr>
              <a:t>امتیاز </a:t>
            </a:r>
            <a:r>
              <a:rPr lang="en-US" sz="1800" b="1" dirty="0">
                <a:solidFill>
                  <a:schemeClr val="tx2">
                    <a:lumMod val="20000"/>
                    <a:lumOff val="80000"/>
                  </a:schemeClr>
                </a:solidFill>
                <a:latin typeface="Arial" panose="020B0604020202020204" pitchFamily="34" charset="0"/>
                <a:cs typeface="Arial" panose="020B0604020202020204" pitchFamily="34" charset="0"/>
              </a:rPr>
              <a:t>F1 (F1 Score</a:t>
            </a:r>
            <a:r>
              <a:rPr lang="en-US" sz="1800" b="1" dirty="0" smtClean="0">
                <a:solidFill>
                  <a:schemeClr val="tx2">
                    <a:lumMod val="20000"/>
                    <a:lumOff val="80000"/>
                  </a:schemeClr>
                </a:solidFill>
                <a:latin typeface="Arial" panose="020B0604020202020204" pitchFamily="34" charset="0"/>
                <a:cs typeface="Arial" panose="020B0604020202020204" pitchFamily="34" charset="0"/>
              </a:rPr>
              <a:t>)</a:t>
            </a:r>
            <a:endParaRPr lang="fa-IR" sz="1800" b="1" dirty="0" smtClean="0">
              <a:solidFill>
                <a:schemeClr val="tx2">
                  <a:lumMod val="20000"/>
                  <a:lumOff val="80000"/>
                </a:schemeClr>
              </a:solidFill>
              <a:latin typeface="Arial" panose="020B0604020202020204" pitchFamily="34" charset="0"/>
              <a:cs typeface="Arial" panose="020B0604020202020204" pitchFamily="34" charset="0"/>
            </a:endParaRPr>
          </a:p>
          <a:p>
            <a:pPr marL="1257300" lvl="2" indent="-342900" algn="r" rtl="1">
              <a:buFont typeface="+mj-lt"/>
              <a:buAutoNum type="arabicPeriod"/>
            </a:pPr>
            <a:r>
              <a:rPr lang="fa-IR" b="1" dirty="0">
                <a:solidFill>
                  <a:schemeClr val="bg1"/>
                </a:solidFill>
                <a:latin typeface="Arial" panose="020B0604020202020204" pitchFamily="34" charset="0"/>
                <a:cs typeface="Arial" panose="020B0604020202020204" pitchFamily="34" charset="0"/>
              </a:rPr>
              <a:t>میانگین </a:t>
            </a:r>
            <a:r>
              <a:rPr lang="fa-IR" b="1" dirty="0" smtClean="0">
                <a:solidFill>
                  <a:schemeClr val="bg1"/>
                </a:solidFill>
                <a:latin typeface="Arial" panose="020B0604020202020204" pitchFamily="34" charset="0"/>
                <a:cs typeface="Arial" panose="020B0604020202020204" pitchFamily="34" charset="0"/>
              </a:rPr>
              <a:t>هارمونیک </a:t>
            </a:r>
            <a:r>
              <a:rPr lang="fa-IR" b="1" dirty="0">
                <a:solidFill>
                  <a:schemeClr val="bg1"/>
                </a:solidFill>
                <a:latin typeface="Arial" panose="020B0604020202020204" pitchFamily="34" charset="0"/>
                <a:cs typeface="Arial" panose="020B0604020202020204" pitchFamily="34" charset="0"/>
              </a:rPr>
              <a:t>دقت و یادآوری است</a:t>
            </a:r>
            <a:r>
              <a:rPr lang="fa-IR" sz="1800" b="1" dirty="0">
                <a:solidFill>
                  <a:schemeClr val="bg1"/>
                </a:solidFill>
                <a:latin typeface="Arial" panose="020B0604020202020204" pitchFamily="34" charset="0"/>
                <a:cs typeface="Arial" panose="020B0604020202020204" pitchFamily="34" charset="0"/>
              </a:rPr>
              <a:t>.</a:t>
            </a:r>
          </a:p>
          <a:p>
            <a:pPr marL="1257300" lvl="2" indent="-342900" algn="r" rtl="1">
              <a:buFont typeface="+mj-lt"/>
              <a:buAutoNum type="arabicPeriod"/>
            </a:pPr>
            <a:r>
              <a:rPr lang="fa-IR" b="1" dirty="0">
                <a:solidFill>
                  <a:schemeClr val="bg1"/>
                </a:solidFill>
                <a:latin typeface="Arial" panose="020B0604020202020204" pitchFamily="34" charset="0"/>
                <a:cs typeface="Arial" panose="020B0604020202020204" pitchFamily="34" charset="0"/>
              </a:rPr>
              <a:t>تعادلی بین شناسایی صحیح موارد مثبت و منفی ایجاد می‌کند.</a:t>
            </a:r>
          </a:p>
          <a:p>
            <a:pPr marL="1257300" lvl="2" indent="-342900" algn="r" rtl="1">
              <a:buFont typeface="+mj-lt"/>
              <a:buAutoNum type="arabicPeriod"/>
            </a:pPr>
            <a:r>
              <a:rPr lang="fa-IR" b="1" dirty="0">
                <a:solidFill>
                  <a:schemeClr val="bg1"/>
                </a:solidFill>
                <a:latin typeface="Arial" panose="020B0604020202020204" pitchFamily="34" charset="0"/>
                <a:cs typeface="Arial" panose="020B0604020202020204" pitchFamily="34" charset="0"/>
              </a:rPr>
              <a:t>در مواردی که کلاس‌ها نامتوازن هستند (مثلاً تعداد تصاویر با تومور کمتر از تصاویر بدون تومور) بسیار مفید است.</a:t>
            </a:r>
          </a:p>
          <a:p>
            <a:pPr algn="r" rtl="1"/>
            <a:r>
              <a:rPr lang="fa-IR" b="1" dirty="0">
                <a:solidFill>
                  <a:schemeClr val="tx2">
                    <a:lumMod val="20000"/>
                    <a:lumOff val="80000"/>
                  </a:schemeClr>
                </a:solidFill>
                <a:latin typeface="Arial" panose="020B0604020202020204" pitchFamily="34" charset="0"/>
                <a:cs typeface="Arial" panose="020B0604020202020204" pitchFamily="34" charset="0"/>
              </a:rPr>
              <a:t>اهمیت این معیارها در تشخیص تومور مغزی:</a:t>
            </a:r>
          </a:p>
          <a:p>
            <a:pPr algn="r" rtl="1">
              <a:buFont typeface="Arial" panose="020B0604020202020204" pitchFamily="34" charset="0"/>
              <a:buChar char="•"/>
            </a:pPr>
            <a:r>
              <a:rPr lang="fa-IR" sz="1600" b="1" dirty="0">
                <a:solidFill>
                  <a:schemeClr val="bg1"/>
                </a:solidFill>
                <a:latin typeface="Arial" panose="020B0604020202020204" pitchFamily="34" charset="0"/>
                <a:cs typeface="Arial" panose="020B0604020202020204" pitchFamily="34" charset="0"/>
              </a:rPr>
              <a:t>دقت بالا در تشخیص تومور مغزی حیاتی است، زیرا اشتباهات می‌توانند پیامدهای جدی داشته باشند.</a:t>
            </a:r>
          </a:p>
          <a:p>
            <a:pPr algn="r" rtl="1">
              <a:buFont typeface="Arial" panose="020B0604020202020204" pitchFamily="34" charset="0"/>
              <a:buChar char="•"/>
            </a:pPr>
            <a:r>
              <a:rPr lang="fa-IR" sz="1600" b="1" dirty="0">
                <a:solidFill>
                  <a:schemeClr val="bg1"/>
                </a:solidFill>
                <a:latin typeface="Arial" panose="020B0604020202020204" pitchFamily="34" charset="0"/>
                <a:cs typeface="Arial" panose="020B0604020202020204" pitchFamily="34" charset="0"/>
              </a:rPr>
              <a:t>یادآوری بالا اطمینان می‌دهد که تومورها از دست نمی‌روند، که در تشخیص زودهنگام و درمان بسیار مهم است.</a:t>
            </a:r>
          </a:p>
          <a:p>
            <a:pPr algn="r" rtl="1">
              <a:buFont typeface="Arial" panose="020B0604020202020204" pitchFamily="34" charset="0"/>
              <a:buChar char="•"/>
            </a:pPr>
            <a:r>
              <a:rPr lang="fa-IR" sz="1600" b="1" dirty="0">
                <a:solidFill>
                  <a:schemeClr val="bg1"/>
                </a:solidFill>
                <a:latin typeface="Arial" panose="020B0604020202020204" pitchFamily="34" charset="0"/>
                <a:cs typeface="Arial" panose="020B0604020202020204" pitchFamily="34" charset="0"/>
              </a:rPr>
              <a:t>امتیاز </a:t>
            </a:r>
            <a:r>
              <a:rPr lang="en-US" sz="1600" b="1" dirty="0" smtClean="0">
                <a:solidFill>
                  <a:schemeClr val="bg1"/>
                </a:solidFill>
                <a:latin typeface="Arial" panose="020B0604020202020204" pitchFamily="34" charset="0"/>
                <a:cs typeface="Arial" panose="020B0604020202020204" pitchFamily="34" charset="0"/>
              </a:rPr>
              <a:t>F1</a:t>
            </a:r>
            <a:r>
              <a:rPr lang="fa-IR" sz="1600" b="1" dirty="0" smtClean="0">
                <a:solidFill>
                  <a:schemeClr val="bg1"/>
                </a:solidFill>
                <a:latin typeface="Arial" panose="020B0604020202020204" pitchFamily="34" charset="0"/>
                <a:cs typeface="Arial" panose="020B0604020202020204" pitchFamily="34" charset="0"/>
              </a:rPr>
              <a:t> </a:t>
            </a:r>
            <a:r>
              <a:rPr lang="en-US" sz="1600" b="1" dirty="0" smtClean="0">
                <a:solidFill>
                  <a:schemeClr val="bg1"/>
                </a:solidFill>
                <a:latin typeface="Arial" panose="020B0604020202020204" pitchFamily="34" charset="0"/>
                <a:cs typeface="Arial" panose="020B0604020202020204" pitchFamily="34" charset="0"/>
              </a:rPr>
              <a:t> </a:t>
            </a:r>
            <a:r>
              <a:rPr lang="fa-IR" sz="1600" b="1" dirty="0">
                <a:solidFill>
                  <a:schemeClr val="bg1"/>
                </a:solidFill>
                <a:latin typeface="Arial" panose="020B0604020202020204" pitchFamily="34" charset="0"/>
                <a:cs typeface="Arial" panose="020B0604020202020204" pitchFamily="34" charset="0"/>
              </a:rPr>
              <a:t>بالا نشان می‌دهد که مدل هم در شناسایی تومورها و هم در جلوگیری از هشدارهای اشتباه خوب عمل می‌کند.</a:t>
            </a:r>
          </a:p>
          <a:p>
            <a:pPr algn="r"/>
            <a:endParaRPr lang="en-US" sz="1600" b="1" dirty="0">
              <a:solidFill>
                <a:schemeClr val="bg1"/>
              </a:solidFill>
              <a:latin typeface="Arial" panose="020B0604020202020204" pitchFamily="34" charset="0"/>
              <a:cs typeface="Arial" panose="020B0604020202020204" pitchFamily="34" charset="0"/>
            </a:endParaRPr>
          </a:p>
        </p:txBody>
      </p:sp>
      <p:sp>
        <p:nvSpPr>
          <p:cNvPr id="2" name="Rectangle 1"/>
          <p:cNvSpPr/>
          <p:nvPr/>
        </p:nvSpPr>
        <p:spPr>
          <a:xfrm>
            <a:off x="9671316" y="2392690"/>
            <a:ext cx="2374368" cy="523220"/>
          </a:xfrm>
          <a:prstGeom prst="rect">
            <a:avLst/>
          </a:prstGeom>
        </p:spPr>
        <p:txBody>
          <a:bodyPr wrap="none">
            <a:spAutoFit/>
          </a:bodyPr>
          <a:lstStyle/>
          <a:p>
            <a:pPr lvl="0" algn="ctr" rtl="1">
              <a:spcBef>
                <a:spcPct val="20000"/>
              </a:spcBef>
              <a:spcAft>
                <a:spcPts val="600"/>
              </a:spcAft>
              <a:buClr>
                <a:prstClr val="white"/>
              </a:buClr>
              <a:buSzPct val="80000"/>
            </a:pPr>
            <a:r>
              <a:rPr lang="fa-IR" sz="2800" b="1" dirty="0">
                <a:solidFill>
                  <a:srgbClr val="76DBF4">
                    <a:lumMod val="20000"/>
                    <a:lumOff val="80000"/>
                  </a:srgbClr>
                </a:solidFill>
                <a:latin typeface="Arial" panose="020B0604020202020204" pitchFamily="34" charset="0"/>
                <a:cs typeface="Arial" panose="020B0604020202020204" pitchFamily="34" charset="0"/>
              </a:rPr>
              <a:t>معیارهای ارزیابی:</a:t>
            </a:r>
          </a:p>
        </p:txBody>
      </p:sp>
      <p:sp>
        <p:nvSpPr>
          <p:cNvPr id="5" name="Right Brace 4"/>
          <p:cNvSpPr/>
          <p:nvPr/>
        </p:nvSpPr>
        <p:spPr>
          <a:xfrm>
            <a:off x="9341116" y="184150"/>
            <a:ext cx="330200" cy="4940300"/>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b="1" spc="5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345992640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243</TotalTime>
  <Words>1897</Words>
  <Application>Microsoft Office PowerPoint</Application>
  <PresentationFormat>Widescreen</PresentationFormat>
  <Paragraphs>118</Paragraphs>
  <Slides>12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Adobe Devanagari</vt:lpstr>
      <vt:lpstr>Adobe Gothic Std B</vt:lpstr>
      <vt:lpstr>Arial</vt:lpstr>
      <vt:lpstr>AzarMehr</vt:lpstr>
      <vt:lpstr>Century Gothic</vt:lpstr>
      <vt:lpstr>Tahoma</vt:lpstr>
      <vt:lpstr>Times New Roman</vt:lpstr>
      <vt:lpstr>Wingdings</vt:lpstr>
      <vt:lpstr>Wingdings 3</vt:lpstr>
      <vt:lpstr>Slice</vt:lpstr>
      <vt:lpstr>عنوان: “تشخیص زودهنگام تومور مغزی با استفاده از تصاویر MRI”   ارائه دهنده: آناهید زارع </vt:lpstr>
      <vt:lpstr>نقش حیاتی MRI  در تصویربرداری عصبی غیرتهاجمی:  تصاویر با وضوح بالا قابلیت تفکیک بافت‌ها امکان تصویربرداری چند بعدی قابلیت تصویربرداری عملکردی</vt:lpstr>
      <vt:lpstr>PowerPoint Presentation</vt:lpstr>
      <vt:lpstr>روش‌شناسی:</vt:lpstr>
      <vt:lpstr>این نمودار ساختار کلی EfficientNetB2  را نشان می‌دهد: ورودی: لایه ورودی که تصویر MRI  را دریافت می‌کند.  Stem Conv : لایه کانولوشن اولیه که ویژگی‌های پایه را استخراج می‌کند. بلوک‌های MBConv : این بخش اصلی شبکه است که شامل چندین بلوک MBConv  (Mobile Inverted Bottleneck convolution )  است. این بلوک‌ها ویژگی‌های پیچیده را از تصویر استخراج می‌کنند. Head Conv : لایه کانولوشن نهایی که ویژگی‌های استخراج شده را برای طبقه‌بندی نهایی آماده می‌کند. EfficientNetB2  از ترکیبی از بلوک‌های MBConv1  و MBConv6 استفاده می‌کند، که به آن اجازه می‌دهد ویژگی‌های مختلف را در مقیاس‌های متفاوت استخراج کند. این ساختار به مدل امکان می‌دهد تا الگوهای پیچیده در تصاویر MRI  را شناسایی کند و تومورهای مغزی را با دقت بالا تشخیص دهد.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عنوان: “تشخیص زودهنگام تومور مغزی با استفاده از تصاویر MRI”   ارائه دهنده: آناهید زارع</dc:title>
  <dc:creator>آناهید زارع</dc:creator>
  <cp:lastModifiedBy>آناهید زارع</cp:lastModifiedBy>
  <cp:revision>19</cp:revision>
  <dcterms:created xsi:type="dcterms:W3CDTF">2024-08-18T03:36:52Z</dcterms:created>
  <dcterms:modified xsi:type="dcterms:W3CDTF">2024-08-18T07:41:14Z</dcterms:modified>
</cp:coreProperties>
</file>